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1107" r:id="rId2"/>
    <p:sldId id="1013" r:id="rId3"/>
    <p:sldId id="1014" r:id="rId4"/>
    <p:sldId id="1015" r:id="rId5"/>
    <p:sldId id="1016" r:id="rId6"/>
    <p:sldId id="1017" r:id="rId7"/>
    <p:sldId id="1018" r:id="rId8"/>
    <p:sldId id="1019" r:id="rId9"/>
    <p:sldId id="1020" r:id="rId10"/>
    <p:sldId id="1021" r:id="rId11"/>
    <p:sldId id="1022" r:id="rId12"/>
    <p:sldId id="1023" r:id="rId13"/>
    <p:sldId id="1024" r:id="rId14"/>
    <p:sldId id="1025" r:id="rId15"/>
    <p:sldId id="1026" r:id="rId16"/>
    <p:sldId id="1027" r:id="rId17"/>
    <p:sldId id="1028" r:id="rId18"/>
    <p:sldId id="1029" r:id="rId19"/>
    <p:sldId id="1030" r:id="rId20"/>
    <p:sldId id="1031" r:id="rId21"/>
    <p:sldId id="1032" r:id="rId22"/>
    <p:sldId id="1033" r:id="rId23"/>
    <p:sldId id="1034" r:id="rId24"/>
    <p:sldId id="1035" r:id="rId25"/>
    <p:sldId id="1046" r:id="rId26"/>
    <p:sldId id="1047" r:id="rId27"/>
    <p:sldId id="1048" r:id="rId28"/>
    <p:sldId id="1049" r:id="rId29"/>
    <p:sldId id="1050" r:id="rId30"/>
    <p:sldId id="1051" r:id="rId31"/>
    <p:sldId id="1052" r:id="rId32"/>
    <p:sldId id="1053" r:id="rId33"/>
    <p:sldId id="1054" r:id="rId34"/>
    <p:sldId id="1055" r:id="rId35"/>
    <p:sldId id="1056" r:id="rId36"/>
    <p:sldId id="1057" r:id="rId37"/>
    <p:sldId id="1058" r:id="rId38"/>
    <p:sldId id="1059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>
        <p:scale>
          <a:sx n="100" d="100"/>
          <a:sy n="100" d="100"/>
        </p:scale>
        <p:origin x="-1104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D705-0619-403C-90D2-E16059E96CB9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61C2-1F0B-4194-8252-25847263A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77800"/>
          </a:xfrm>
          <a:custGeom>
            <a:avLst/>
            <a:gdLst/>
            <a:ahLst/>
            <a:cxnLst/>
            <a:rect l="l" t="t" r="r" b="b"/>
            <a:pathLst>
              <a:path w="9144000" h="177800">
                <a:moveTo>
                  <a:pt x="9144000" y="0"/>
                </a:moveTo>
                <a:lnTo>
                  <a:pt x="0" y="0"/>
                </a:lnTo>
                <a:lnTo>
                  <a:pt x="0" y="177800"/>
                </a:lnTo>
                <a:lnTo>
                  <a:pt x="9144000" y="17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5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86454" y="3105086"/>
            <a:ext cx="2371090" cy="929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89647" y="4569523"/>
            <a:ext cx="7164704" cy="88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77800"/>
          </a:xfrm>
          <a:custGeom>
            <a:avLst/>
            <a:gdLst/>
            <a:ahLst/>
            <a:cxnLst/>
            <a:rect l="l" t="t" r="r" b="b"/>
            <a:pathLst>
              <a:path w="9144000" h="177800">
                <a:moveTo>
                  <a:pt x="9144000" y="0"/>
                </a:moveTo>
                <a:lnTo>
                  <a:pt x="0" y="0"/>
                </a:lnTo>
                <a:lnTo>
                  <a:pt x="0" y="177800"/>
                </a:lnTo>
                <a:lnTo>
                  <a:pt x="9144000" y="17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5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7384" y="437515"/>
            <a:ext cx="780923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2469" y="1388783"/>
            <a:ext cx="7719060" cy="3587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3525" y="6719341"/>
            <a:ext cx="690880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Presentation_ID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222057" y="6719341"/>
            <a:ext cx="27609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© 2009 </a:t>
            </a:r>
            <a:r>
              <a:rPr spc="30" dirty="0"/>
              <a:t>Cisco </a:t>
            </a:r>
            <a:r>
              <a:rPr spc="10" dirty="0"/>
              <a:t>Systems, </a:t>
            </a:r>
            <a:r>
              <a:rPr spc="5" dirty="0"/>
              <a:t>Inc. All </a:t>
            </a:r>
            <a:r>
              <a:rPr dirty="0"/>
              <a:t>rights </a:t>
            </a:r>
            <a:r>
              <a:rPr spc="-5" dirty="0"/>
              <a:t>reserved. </a:t>
            </a:r>
            <a:r>
              <a:rPr spc="30" dirty="0"/>
              <a:t>Cisco </a:t>
            </a:r>
            <a:r>
              <a:rPr dirty="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60130" y="6667024"/>
            <a:ext cx="220979" cy="17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D2D2D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5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600200"/>
            <a:ext cx="9144000" cy="2743200"/>
            <a:chOff x="0" y="1600200"/>
            <a:chExt cx="9144000" cy="2743200"/>
          </a:xfrm>
        </p:grpSpPr>
        <p:sp>
          <p:nvSpPr>
            <p:cNvPr id="3" name="object 3"/>
            <p:cNvSpPr/>
            <p:nvPr/>
          </p:nvSpPr>
          <p:spPr>
            <a:xfrm>
              <a:off x="0" y="1600200"/>
              <a:ext cx="9144000" cy="2743200"/>
            </a:xfrm>
            <a:custGeom>
              <a:avLst/>
              <a:gdLst/>
              <a:ahLst/>
              <a:cxnLst/>
              <a:rect l="l" t="t" r="r" b="b"/>
              <a:pathLst>
                <a:path w="9144000" h="2743200">
                  <a:moveTo>
                    <a:pt x="9144000" y="0"/>
                  </a:moveTo>
                  <a:lnTo>
                    <a:pt x="0" y="0"/>
                  </a:lnTo>
                  <a:lnTo>
                    <a:pt x="0" y="2743200"/>
                  </a:lnTo>
                  <a:lnTo>
                    <a:pt x="9144000" y="27432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3651" y="1600200"/>
              <a:ext cx="4570348" cy="2743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392621" y="1963447"/>
            <a:ext cx="3788410" cy="2016706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88300"/>
              </a:lnSpc>
              <a:spcBef>
                <a:spcPts val="520"/>
              </a:spcBef>
            </a:pPr>
            <a:r>
              <a:rPr lang="en-US" sz="3600" spc="-5" dirty="0">
                <a:latin typeface="Arial"/>
                <a:cs typeface="Arial"/>
              </a:rPr>
              <a:t/>
            </a:r>
            <a:br>
              <a:rPr lang="en-US" sz="3600" spc="-5" dirty="0">
                <a:latin typeface="Arial"/>
                <a:cs typeface="Arial"/>
              </a:rPr>
            </a:br>
            <a:r>
              <a:rPr sz="3600" spc="-5" dirty="0">
                <a:latin typeface="Arial"/>
                <a:cs typeface="Arial"/>
              </a:rPr>
              <a:t>Networks </a:t>
            </a:r>
            <a:r>
              <a:rPr lang="en-US" sz="3600" spc="-45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lang="en-US" sz="3600" spc="-10" dirty="0">
                <a:solidFill>
                  <a:srgbClr val="FFFFFF"/>
                </a:solidFill>
                <a:latin typeface="Carlito"/>
                <a:cs typeface="Carlito"/>
              </a:rPr>
              <a:t>un</a:t>
            </a:r>
            <a:r>
              <a:rPr lang="en-US" sz="3600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lang="en-US" sz="36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lang="en-US" sz="3600" spc="-35" dirty="0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lang="en-US" sz="36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lang="en-US" sz="360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lang="en-US" sz="3600" spc="1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lang="en-US" sz="36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lang="en-US" sz="3600" spc="1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lang="en-US" sz="3600" spc="-5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lang="en-US" sz="3600" dirty="0">
                <a:latin typeface="Carlito"/>
                <a:cs typeface="Carlito"/>
              </a:rPr>
              <a:t/>
            </a:r>
            <a:br>
              <a:rPr lang="en-US" sz="3600" dirty="0">
                <a:latin typeface="Carlito"/>
                <a:cs typeface="Carlito"/>
              </a:rPr>
            </a:br>
            <a:endParaRPr sz="36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06040" y="4495800"/>
            <a:ext cx="3931920" cy="1152525"/>
          </a:xfrm>
          <a:custGeom>
            <a:avLst/>
            <a:gdLst/>
            <a:ahLst/>
            <a:cxnLst/>
            <a:rect l="l" t="t" r="r" b="b"/>
            <a:pathLst>
              <a:path w="3291840" h="1152525">
                <a:moveTo>
                  <a:pt x="3099816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60247"/>
                </a:lnTo>
                <a:lnTo>
                  <a:pt x="5071" y="1004274"/>
                </a:lnTo>
                <a:lnTo>
                  <a:pt x="19518" y="1044691"/>
                </a:lnTo>
                <a:lnTo>
                  <a:pt x="42187" y="1080345"/>
                </a:lnTo>
                <a:lnTo>
                  <a:pt x="71925" y="1110083"/>
                </a:lnTo>
                <a:lnTo>
                  <a:pt x="107579" y="1132752"/>
                </a:lnTo>
                <a:lnTo>
                  <a:pt x="147996" y="1147199"/>
                </a:lnTo>
                <a:lnTo>
                  <a:pt x="192024" y="1152271"/>
                </a:lnTo>
                <a:lnTo>
                  <a:pt x="3099816" y="1152271"/>
                </a:lnTo>
                <a:lnTo>
                  <a:pt x="3143843" y="1147199"/>
                </a:lnTo>
                <a:lnTo>
                  <a:pt x="3184260" y="1132752"/>
                </a:lnTo>
                <a:lnTo>
                  <a:pt x="3219914" y="1110083"/>
                </a:lnTo>
                <a:lnTo>
                  <a:pt x="3249652" y="1080345"/>
                </a:lnTo>
                <a:lnTo>
                  <a:pt x="3272321" y="1044691"/>
                </a:lnTo>
                <a:lnTo>
                  <a:pt x="3286768" y="1004274"/>
                </a:lnTo>
                <a:lnTo>
                  <a:pt x="3291840" y="960247"/>
                </a:lnTo>
                <a:lnTo>
                  <a:pt x="3291840" y="192024"/>
                </a:lnTo>
                <a:lnTo>
                  <a:pt x="3286768" y="147996"/>
                </a:lnTo>
                <a:lnTo>
                  <a:pt x="3272321" y="107579"/>
                </a:lnTo>
                <a:lnTo>
                  <a:pt x="3249652" y="71925"/>
                </a:lnTo>
                <a:lnTo>
                  <a:pt x="3219914" y="42187"/>
                </a:lnTo>
                <a:lnTo>
                  <a:pt x="3184260" y="19518"/>
                </a:lnTo>
                <a:lnTo>
                  <a:pt x="3143843" y="5071"/>
                </a:lnTo>
                <a:lnTo>
                  <a:pt x="3099816" y="0"/>
                </a:lnTo>
                <a:close/>
              </a:path>
            </a:pathLst>
          </a:custGeom>
          <a:solidFill>
            <a:srgbClr val="A016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072075" y="4829157"/>
            <a:ext cx="4999849" cy="85728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00380" marR="501650" indent="5080" algn="ctr">
              <a:lnSpc>
                <a:spcPts val="3200"/>
              </a:lnSpc>
              <a:spcBef>
                <a:spcPts val="425"/>
              </a:spcBef>
            </a:pPr>
            <a:r>
              <a:rPr lang="en-US" sz="2850" b="1" spc="-30" dirty="0">
                <a:solidFill>
                  <a:srgbClr val="FFFFFF"/>
                </a:solidFill>
                <a:latin typeface="Carlito"/>
                <a:cs typeface="Carlito"/>
              </a:rPr>
              <a:t>Mousa Al-Sahory </a:t>
            </a:r>
            <a:endParaRPr sz="285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140851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06463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 </a:t>
            </a:r>
            <a:r>
              <a:rPr b="1" dirty="0">
                <a:latin typeface="Carlito"/>
                <a:cs typeface="Carlito"/>
              </a:rPr>
              <a:t>Classes – </a:t>
            </a:r>
            <a:r>
              <a:rPr b="1" spc="-5" dirty="0">
                <a:latin typeface="Carlito"/>
                <a:cs typeface="Carlito"/>
              </a:rPr>
              <a:t>Class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6775450" cy="290512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Class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A: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10" dirty="0">
                <a:latin typeface="Carlito"/>
                <a:cs typeface="Carlito"/>
              </a:rPr>
              <a:t>large</a:t>
            </a:r>
            <a:r>
              <a:rPr sz="2000" spc="-2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networks.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0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Format:</a:t>
            </a:r>
            <a:r>
              <a:rPr sz="2000" spc="5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Network.Host.Host.Host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725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spc="-10" dirty="0">
                <a:latin typeface="Carlito"/>
                <a:cs typeface="Carlito"/>
              </a:rPr>
              <a:t>Netmask </a:t>
            </a:r>
            <a:r>
              <a:rPr sz="2000" spc="5" dirty="0">
                <a:latin typeface="Carlito"/>
                <a:cs typeface="Carlito"/>
              </a:rPr>
              <a:t>is 255.0.0.0 </a:t>
            </a:r>
            <a:r>
              <a:rPr sz="2000" spc="-20" dirty="0">
                <a:latin typeface="Carlito"/>
                <a:cs typeface="Carlito"/>
              </a:rPr>
              <a:t>==</a:t>
            </a:r>
            <a:r>
              <a:rPr sz="2000" spc="310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/8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Provides about </a:t>
            </a:r>
            <a:r>
              <a:rPr sz="2000" spc="10" dirty="0">
                <a:latin typeface="Carlito"/>
                <a:cs typeface="Carlito"/>
              </a:rPr>
              <a:t>16.000.000 </a:t>
            </a:r>
            <a:r>
              <a:rPr sz="2000" spc="-15" dirty="0">
                <a:latin typeface="Carlito"/>
                <a:cs typeface="Carlito"/>
              </a:rPr>
              <a:t>IP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addresses.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5" dirty="0">
                <a:latin typeface="Carlito"/>
                <a:cs typeface="Carlito"/>
              </a:rPr>
              <a:t>range for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15" dirty="0">
                <a:latin typeface="Carlito"/>
                <a:cs typeface="Carlito"/>
              </a:rPr>
              <a:t>first </a:t>
            </a:r>
            <a:r>
              <a:rPr sz="2000" spc="-10" dirty="0">
                <a:latin typeface="Carlito"/>
                <a:cs typeface="Carlito"/>
              </a:rPr>
              <a:t>octet </a:t>
            </a:r>
            <a:r>
              <a:rPr sz="2000" spc="5" dirty="0">
                <a:latin typeface="Carlito"/>
                <a:cs typeface="Carlito"/>
              </a:rPr>
              <a:t>is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25" dirty="0">
                <a:latin typeface="Carlito"/>
                <a:cs typeface="Carlito"/>
              </a:rPr>
              <a:t>(1-127).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20" dirty="0">
                <a:latin typeface="Carlito"/>
                <a:cs typeface="Carlito"/>
              </a:rPr>
              <a:t>Note: </a:t>
            </a:r>
            <a:r>
              <a:rPr sz="2000" spc="15" dirty="0">
                <a:latin typeface="Carlito"/>
                <a:cs typeface="Carlito"/>
              </a:rPr>
              <a:t>127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-10" dirty="0">
                <a:latin typeface="Carlito"/>
                <a:cs typeface="Carlito"/>
              </a:rPr>
              <a:t>not used </a:t>
            </a:r>
            <a:r>
              <a:rPr sz="2000" spc="10" dirty="0">
                <a:latin typeface="Carlito"/>
                <a:cs typeface="Carlito"/>
              </a:rPr>
              <a:t>since </a:t>
            </a:r>
            <a:r>
              <a:rPr sz="2000" spc="5" dirty="0">
                <a:latin typeface="Carlito"/>
                <a:cs typeface="Carlito"/>
              </a:rPr>
              <a:t>it is </a:t>
            </a:r>
            <a:r>
              <a:rPr sz="2000" spc="-10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-10" dirty="0">
                <a:latin typeface="Carlito"/>
                <a:cs typeface="Carlito"/>
              </a:rPr>
              <a:t>testing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purposes.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04431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 </a:t>
            </a:r>
            <a:r>
              <a:rPr b="1" dirty="0">
                <a:latin typeface="Carlito"/>
                <a:cs typeface="Carlito"/>
              </a:rPr>
              <a:t>Classes – </a:t>
            </a:r>
            <a:r>
              <a:rPr b="1" spc="-5" dirty="0">
                <a:latin typeface="Carlito"/>
                <a:cs typeface="Carlito"/>
              </a:rPr>
              <a:t>Class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B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4870450" cy="250825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Class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B:</a:t>
            </a:r>
            <a:endParaRPr sz="2400" dirty="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-10" dirty="0">
                <a:latin typeface="Carlito"/>
                <a:cs typeface="Carlito"/>
              </a:rPr>
              <a:t>intermediate</a:t>
            </a:r>
            <a:r>
              <a:rPr sz="2000" spc="13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networks.</a:t>
            </a:r>
            <a:endParaRPr sz="2000" dirty="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0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Format:</a:t>
            </a:r>
            <a:r>
              <a:rPr sz="2000" spc="3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Network.Network.Host.Host</a:t>
            </a:r>
            <a:endParaRPr sz="2000" dirty="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725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spc="-10" dirty="0">
                <a:latin typeface="Carlito"/>
                <a:cs typeface="Carlito"/>
              </a:rPr>
              <a:t>Netmask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10" dirty="0">
                <a:latin typeface="Carlito"/>
                <a:cs typeface="Carlito"/>
              </a:rPr>
              <a:t>255.255.0.0 </a:t>
            </a:r>
            <a:r>
              <a:rPr sz="2000" spc="-20" dirty="0">
                <a:latin typeface="Carlito"/>
                <a:cs typeface="Carlito"/>
              </a:rPr>
              <a:t>==</a:t>
            </a:r>
            <a:r>
              <a:rPr sz="2000" spc="210" dirty="0">
                <a:latin typeface="Carlito"/>
                <a:cs typeface="Carlito"/>
              </a:rPr>
              <a:t> </a:t>
            </a:r>
            <a:r>
              <a:rPr sz="2000" spc="15" dirty="0">
                <a:latin typeface="Carlito"/>
                <a:cs typeface="Carlito"/>
              </a:rPr>
              <a:t>/16</a:t>
            </a:r>
            <a:endParaRPr sz="2000" dirty="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Provides about </a:t>
            </a:r>
            <a:r>
              <a:rPr sz="2000" spc="10" dirty="0">
                <a:latin typeface="Carlito"/>
                <a:cs typeface="Carlito"/>
              </a:rPr>
              <a:t>64.000 </a:t>
            </a:r>
            <a:r>
              <a:rPr sz="2000" spc="-15" dirty="0">
                <a:latin typeface="Carlito"/>
                <a:cs typeface="Carlito"/>
              </a:rPr>
              <a:t>IP</a:t>
            </a:r>
            <a:r>
              <a:rPr sz="2000" spc="-7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addresses.</a:t>
            </a:r>
            <a:endParaRPr sz="2000" dirty="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5" dirty="0">
                <a:latin typeface="Carlito"/>
                <a:cs typeface="Carlito"/>
              </a:rPr>
              <a:t>range for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15" dirty="0">
                <a:latin typeface="Carlito"/>
                <a:cs typeface="Carlito"/>
              </a:rPr>
              <a:t>first </a:t>
            </a:r>
            <a:r>
              <a:rPr sz="2000" spc="-10" dirty="0">
                <a:latin typeface="Carlito"/>
                <a:cs typeface="Carlito"/>
              </a:rPr>
              <a:t>octet </a:t>
            </a:r>
            <a:r>
              <a:rPr sz="2000" spc="5" dirty="0">
                <a:latin typeface="Carlito"/>
                <a:cs typeface="Carlito"/>
              </a:rPr>
              <a:t>is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spc="15" dirty="0">
                <a:latin typeface="Carlito"/>
                <a:cs typeface="Carlito"/>
              </a:rPr>
              <a:t>(128-191).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02971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 </a:t>
            </a:r>
            <a:r>
              <a:rPr b="1" dirty="0">
                <a:latin typeface="Carlito"/>
                <a:cs typeface="Carlito"/>
              </a:rPr>
              <a:t>Classes – </a:t>
            </a:r>
            <a:r>
              <a:rPr b="1" spc="-5" dirty="0">
                <a:latin typeface="Carlito"/>
                <a:cs typeface="Carlito"/>
              </a:rPr>
              <a:t>Class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7724140" cy="308864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Class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5" dirty="0">
                <a:latin typeface="Carlito"/>
                <a:cs typeface="Carlito"/>
              </a:rPr>
              <a:t>small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networks.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0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Format:</a:t>
            </a:r>
            <a:r>
              <a:rPr sz="2000" spc="45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Network.Network.Network.Host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725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spc="-10" dirty="0">
                <a:latin typeface="Carlito"/>
                <a:cs typeface="Carlito"/>
              </a:rPr>
              <a:t>Netmask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10" dirty="0">
                <a:latin typeface="Carlito"/>
                <a:cs typeface="Carlito"/>
              </a:rPr>
              <a:t>255.255.255.0 </a:t>
            </a:r>
            <a:r>
              <a:rPr sz="2000" spc="-20" dirty="0">
                <a:latin typeface="Carlito"/>
                <a:cs typeface="Carlito"/>
              </a:rPr>
              <a:t>==</a:t>
            </a:r>
            <a:r>
              <a:rPr sz="2000" spc="225" dirty="0">
                <a:latin typeface="Carlito"/>
                <a:cs typeface="Carlito"/>
              </a:rPr>
              <a:t> </a:t>
            </a:r>
            <a:r>
              <a:rPr sz="2000" spc="15" dirty="0">
                <a:latin typeface="Carlito"/>
                <a:cs typeface="Carlito"/>
              </a:rPr>
              <a:t>/24</a:t>
            </a:r>
            <a:endParaRPr sz="2000">
              <a:latin typeface="Carlito"/>
              <a:cs typeface="Carlito"/>
            </a:endParaRPr>
          </a:p>
          <a:p>
            <a:pPr marL="815975" marR="5080" lvl="1" indent="-346075" algn="just">
              <a:lnSpc>
                <a:spcPct val="95100"/>
              </a:lnSpc>
              <a:spcBef>
                <a:spcPts val="844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Provides </a:t>
            </a:r>
            <a:r>
              <a:rPr sz="2000" spc="15" dirty="0">
                <a:latin typeface="Carlito"/>
                <a:cs typeface="Carlito"/>
              </a:rPr>
              <a:t>256 </a:t>
            </a: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-5" dirty="0">
                <a:latin typeface="Carlito"/>
                <a:cs typeface="Carlito"/>
              </a:rPr>
              <a:t>addresses </a:t>
            </a:r>
            <a:r>
              <a:rPr sz="2000" spc="10" dirty="0">
                <a:latin typeface="Carlito"/>
                <a:cs typeface="Carlito"/>
              </a:rPr>
              <a:t>(Only </a:t>
            </a:r>
            <a:r>
              <a:rPr sz="2000" spc="15" dirty="0">
                <a:latin typeface="Carlito"/>
                <a:cs typeface="Carlito"/>
              </a:rPr>
              <a:t>254 </a:t>
            </a:r>
            <a:r>
              <a:rPr sz="2000" spc="10" dirty="0">
                <a:latin typeface="Carlito"/>
                <a:cs typeface="Carlito"/>
              </a:rPr>
              <a:t>can </a:t>
            </a:r>
            <a:r>
              <a:rPr sz="2000" spc="-5" dirty="0">
                <a:latin typeface="Carlito"/>
                <a:cs typeface="Carlito"/>
              </a:rPr>
              <a:t>be </a:t>
            </a:r>
            <a:r>
              <a:rPr sz="2000" spc="-10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-10" dirty="0">
                <a:latin typeface="Carlito"/>
                <a:cs typeface="Carlito"/>
              </a:rPr>
              <a:t>hosts </a:t>
            </a:r>
            <a:r>
              <a:rPr sz="2000" dirty="0">
                <a:latin typeface="Carlito"/>
                <a:cs typeface="Carlito"/>
              </a:rPr>
              <a:t>because  </a:t>
            </a:r>
            <a:r>
              <a:rPr sz="2000" spc="-10" dirty="0">
                <a:latin typeface="Carlito"/>
                <a:cs typeface="Carlito"/>
              </a:rPr>
              <a:t>two </a:t>
            </a: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-5" dirty="0">
                <a:latin typeface="Carlito"/>
                <a:cs typeface="Carlito"/>
              </a:rPr>
              <a:t>addresses </a:t>
            </a:r>
            <a:r>
              <a:rPr sz="2000" spc="5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excluded </a:t>
            </a:r>
            <a:r>
              <a:rPr sz="2000" dirty="0">
                <a:latin typeface="Carlito"/>
                <a:cs typeface="Carlito"/>
              </a:rPr>
              <a:t>as </a:t>
            </a:r>
            <a:r>
              <a:rPr sz="2000" spc="-10" dirty="0">
                <a:latin typeface="Carlito"/>
                <a:cs typeface="Carlito"/>
              </a:rPr>
              <a:t>one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-10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as a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spc="-5" dirty="0">
                <a:latin typeface="Carlito"/>
                <a:cs typeface="Carlito"/>
              </a:rPr>
              <a:t>address 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-20" dirty="0">
                <a:latin typeface="Carlito"/>
                <a:cs typeface="Carlito"/>
              </a:rPr>
              <a:t>other </a:t>
            </a:r>
            <a:r>
              <a:rPr sz="2000" dirty="0">
                <a:latin typeface="Carlito"/>
                <a:cs typeface="Carlito"/>
              </a:rPr>
              <a:t>as a </a:t>
            </a:r>
            <a:r>
              <a:rPr sz="2000" spc="5" dirty="0">
                <a:latin typeface="Carlito"/>
                <a:cs typeface="Carlito"/>
              </a:rPr>
              <a:t>broadcast</a:t>
            </a:r>
            <a:r>
              <a:rPr sz="2000" spc="14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address)</a:t>
            </a:r>
            <a:endParaRPr sz="2000">
              <a:latin typeface="Carlito"/>
              <a:cs typeface="Carlito"/>
            </a:endParaRPr>
          </a:p>
          <a:p>
            <a:pPr marL="815975" lvl="1" indent="-346075" algn="just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5" dirty="0">
                <a:latin typeface="Carlito"/>
                <a:cs typeface="Carlito"/>
              </a:rPr>
              <a:t>range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15" dirty="0">
                <a:latin typeface="Carlito"/>
                <a:cs typeface="Carlito"/>
              </a:rPr>
              <a:t>first </a:t>
            </a:r>
            <a:r>
              <a:rPr sz="2000" spc="-10" dirty="0">
                <a:latin typeface="Carlito"/>
                <a:cs typeface="Carlito"/>
              </a:rPr>
              <a:t>octet </a:t>
            </a:r>
            <a:r>
              <a:rPr sz="2000" spc="5" dirty="0">
                <a:latin typeface="Carlito"/>
                <a:cs typeface="Carlito"/>
              </a:rPr>
              <a:t>is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15" dirty="0">
                <a:latin typeface="Carlito"/>
                <a:cs typeface="Carlito"/>
              </a:rPr>
              <a:t>(192-223).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07606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 </a:t>
            </a:r>
            <a:r>
              <a:rPr b="1" dirty="0">
                <a:latin typeface="Carlito"/>
                <a:cs typeface="Carlito"/>
              </a:rPr>
              <a:t>Classes – </a:t>
            </a:r>
            <a:r>
              <a:rPr b="1" spc="-5" dirty="0">
                <a:latin typeface="Carlito"/>
                <a:cs typeface="Carlito"/>
              </a:rPr>
              <a:t>Class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7171690" cy="229489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Class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40" dirty="0">
                <a:latin typeface="Carlito"/>
                <a:cs typeface="Carlito"/>
              </a:rPr>
              <a:t>D: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multicasting</a:t>
            </a:r>
            <a:r>
              <a:rPr sz="2000" spc="3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purposes.</a:t>
            </a:r>
            <a:endParaRPr sz="2000">
              <a:latin typeface="Carlito"/>
              <a:cs typeface="Carlito"/>
            </a:endParaRPr>
          </a:p>
          <a:p>
            <a:pPr marL="815975" marR="260350" lvl="1" indent="-346075">
              <a:lnSpc>
                <a:spcPts val="2240"/>
              </a:lnSpc>
              <a:spcBef>
                <a:spcPts val="930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multicast </a:t>
            </a:r>
            <a:r>
              <a:rPr sz="2000" spc="-5" dirty="0">
                <a:latin typeface="Carlito"/>
                <a:cs typeface="Carlito"/>
              </a:rPr>
              <a:t>addresses </a:t>
            </a:r>
            <a:r>
              <a:rPr sz="2000" spc="5" dirty="0">
                <a:latin typeface="Carlito"/>
                <a:cs typeface="Carlito"/>
              </a:rPr>
              <a:t>are in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range 224.0.0.0 </a:t>
            </a:r>
            <a:r>
              <a:rPr sz="2000" spc="-5" dirty="0">
                <a:latin typeface="Carlito"/>
                <a:cs typeface="Carlito"/>
              </a:rPr>
              <a:t>through  </a:t>
            </a:r>
            <a:r>
              <a:rPr sz="2000" spc="15" dirty="0">
                <a:latin typeface="Carlito"/>
                <a:cs typeface="Carlito"/>
              </a:rPr>
              <a:t>239.255.255.255.</a:t>
            </a:r>
            <a:endParaRPr sz="2000">
              <a:latin typeface="Carlito"/>
              <a:cs typeface="Carlito"/>
            </a:endParaRPr>
          </a:p>
          <a:p>
            <a:pPr marL="815975" marR="5080" lvl="1" indent="-346075">
              <a:lnSpc>
                <a:spcPts val="2320"/>
              </a:lnSpc>
              <a:spcBef>
                <a:spcPts val="8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dirty="0">
                <a:latin typeface="Carlito"/>
                <a:cs typeface="Carlito"/>
              </a:rPr>
              <a:t>Multicasting: </a:t>
            </a:r>
            <a:r>
              <a:rPr sz="2000" spc="-5" dirty="0">
                <a:latin typeface="Carlito"/>
                <a:cs typeface="Carlito"/>
              </a:rPr>
              <a:t>sending </a:t>
            </a:r>
            <a:r>
              <a:rPr sz="2000" spc="-10" dirty="0">
                <a:latin typeface="Carlito"/>
                <a:cs typeface="Carlito"/>
              </a:rPr>
              <a:t>data </a:t>
            </a:r>
            <a:r>
              <a:rPr sz="2000" spc="-15" dirty="0">
                <a:latin typeface="Carlito"/>
                <a:cs typeface="Carlito"/>
              </a:rPr>
              <a:t>to </a:t>
            </a:r>
            <a:r>
              <a:rPr sz="2000" spc="-10" dirty="0">
                <a:latin typeface="Carlito"/>
                <a:cs typeface="Carlito"/>
              </a:rPr>
              <a:t>hosts that belong </a:t>
            </a:r>
            <a:r>
              <a:rPr sz="2000" spc="-15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5" dirty="0">
                <a:latin typeface="Carlito"/>
                <a:cs typeface="Carlito"/>
              </a:rPr>
              <a:t>multicast  </a:t>
            </a:r>
            <a:r>
              <a:rPr sz="2000" dirty="0">
                <a:latin typeface="Carlito"/>
                <a:cs typeface="Carlito"/>
              </a:rPr>
              <a:t>group.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01066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 </a:t>
            </a:r>
            <a:r>
              <a:rPr b="1" dirty="0">
                <a:latin typeface="Carlito"/>
                <a:cs typeface="Carlito"/>
              </a:rPr>
              <a:t>Classes – </a:t>
            </a:r>
            <a:r>
              <a:rPr b="1" spc="-5" dirty="0">
                <a:latin typeface="Carlito"/>
                <a:cs typeface="Carlito"/>
              </a:rPr>
              <a:t>Class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6127115" cy="131762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Class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25" dirty="0">
                <a:latin typeface="Carlito"/>
                <a:cs typeface="Carlito"/>
              </a:rPr>
              <a:t>E:</a:t>
            </a:r>
            <a:endParaRPr sz="2400" dirty="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805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for research </a:t>
            </a:r>
            <a:r>
              <a:rPr sz="2000" spc="-5" dirty="0">
                <a:latin typeface="Carlito"/>
                <a:cs typeface="Carlito"/>
              </a:rPr>
              <a:t>purposes </a:t>
            </a:r>
            <a:r>
              <a:rPr sz="2000" dirty="0">
                <a:latin typeface="Carlito"/>
                <a:cs typeface="Carlito"/>
              </a:rPr>
              <a:t>&amp; future</a:t>
            </a:r>
            <a:r>
              <a:rPr sz="2000" spc="36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use.</a:t>
            </a:r>
            <a:endParaRPr sz="2000" dirty="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dirty="0">
                <a:latin typeface="Carlito"/>
                <a:cs typeface="Carlito"/>
              </a:rPr>
              <a:t>Class E </a:t>
            </a:r>
            <a:r>
              <a:rPr sz="2000" spc="5" dirty="0">
                <a:latin typeface="Carlito"/>
                <a:cs typeface="Carlito"/>
              </a:rPr>
              <a:t>range is 240.0.0.0 </a:t>
            </a:r>
            <a:r>
              <a:rPr sz="2000" spc="-5" dirty="0">
                <a:latin typeface="Carlito"/>
                <a:cs typeface="Carlito"/>
              </a:rPr>
              <a:t>through</a:t>
            </a:r>
            <a:r>
              <a:rPr sz="2000" spc="24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255.255.255.255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354584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30" dirty="0">
                <a:latin typeface="Carlito"/>
                <a:cs typeface="Carlito"/>
              </a:rPr>
              <a:t>Private</a:t>
            </a:r>
            <a:r>
              <a:rPr b="1" spc="-2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Addressing</a:t>
            </a:r>
          </a:p>
        </p:txBody>
      </p:sp>
      <p:sp>
        <p:nvSpPr>
          <p:cNvPr id="4" name="object 4"/>
          <p:cNvSpPr/>
          <p:nvPr/>
        </p:nvSpPr>
        <p:spPr>
          <a:xfrm>
            <a:off x="1501013" y="1219200"/>
            <a:ext cx="5782651" cy="2887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1013" y="4238625"/>
            <a:ext cx="6210300" cy="261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9647" y="4569523"/>
            <a:ext cx="398208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b="1" spc="10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r>
              <a:rPr sz="5600" b="1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5600" b="1" spc="-5" dirty="0">
                <a:solidFill>
                  <a:srgbClr val="FFFFFF"/>
                </a:solidFill>
                <a:latin typeface="Carlito"/>
                <a:cs typeface="Carlito"/>
              </a:rPr>
              <a:t>Subnetting</a:t>
            </a:r>
            <a:endParaRPr sz="5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20975" y="2894202"/>
            <a:ext cx="3775075" cy="1525270"/>
            <a:chOff x="2720975" y="2894202"/>
            <a:chExt cx="3775075" cy="1525270"/>
          </a:xfrm>
        </p:grpSpPr>
        <p:sp>
          <p:nvSpPr>
            <p:cNvPr id="5" name="object 5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2999740" y="0"/>
                  </a:moveTo>
                  <a:lnTo>
                    <a:pt x="0" y="0"/>
                  </a:lnTo>
                  <a:lnTo>
                    <a:pt x="749935" y="749935"/>
                  </a:lnTo>
                  <a:lnTo>
                    <a:pt x="0" y="1499870"/>
                  </a:lnTo>
                  <a:lnTo>
                    <a:pt x="2999740" y="1499870"/>
                  </a:lnTo>
                  <a:lnTo>
                    <a:pt x="3749675" y="749935"/>
                  </a:lnTo>
                  <a:lnTo>
                    <a:pt x="2999740" y="0"/>
                  </a:lnTo>
                  <a:close/>
                </a:path>
              </a:pathLst>
            </a:custGeom>
            <a:solidFill>
              <a:srgbClr val="B11A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0" y="0"/>
                  </a:moveTo>
                  <a:lnTo>
                    <a:pt x="2999740" y="0"/>
                  </a:lnTo>
                  <a:lnTo>
                    <a:pt x="3749675" y="749935"/>
                  </a:lnTo>
                  <a:lnTo>
                    <a:pt x="2999740" y="1499870"/>
                  </a:lnTo>
                  <a:lnTo>
                    <a:pt x="0" y="1499870"/>
                  </a:lnTo>
                  <a:lnTo>
                    <a:pt x="749935" y="74993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591559" y="3065144"/>
            <a:ext cx="2080895" cy="1083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4165"/>
              </a:lnSpc>
              <a:spcBef>
                <a:spcPts val="105"/>
              </a:spcBef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endParaRPr sz="3600">
              <a:latin typeface="Carlito"/>
              <a:cs typeface="Carlito"/>
            </a:endParaRPr>
          </a:p>
          <a:p>
            <a:pPr algn="ctr">
              <a:lnSpc>
                <a:spcPts val="4165"/>
              </a:lnSpc>
            </a:pP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dd</a:t>
            </a:r>
            <a:r>
              <a:rPr sz="3600" spc="-5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3600" spc="-3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3600" spc="25" dirty="0">
                <a:solidFill>
                  <a:srgbClr val="FFFFFF"/>
                </a:solidFill>
                <a:latin typeface="Carlito"/>
                <a:cs typeface="Carlito"/>
              </a:rPr>
              <a:t>ss</a:t>
            </a:r>
            <a:r>
              <a:rPr sz="3600" spc="-2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805" y="1510982"/>
            <a:ext cx="7630795" cy="4492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ts val="28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5" dirty="0">
                <a:latin typeface="Carlito"/>
                <a:cs typeface="Carlito"/>
              </a:rPr>
              <a:t>Subnetting </a:t>
            </a:r>
            <a:r>
              <a:rPr sz="2400" dirty="0">
                <a:latin typeface="Carlito"/>
                <a:cs typeface="Carlito"/>
              </a:rPr>
              <a:t>is logically </a:t>
            </a:r>
            <a:r>
              <a:rPr sz="2400" spc="10" dirty="0">
                <a:latin typeface="Carlito"/>
                <a:cs typeface="Carlito"/>
              </a:rPr>
              <a:t>dividing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network </a:t>
            </a:r>
            <a:r>
              <a:rPr sz="2400" dirty="0">
                <a:latin typeface="Carlito"/>
                <a:cs typeface="Carlito"/>
              </a:rPr>
              <a:t>to </a:t>
            </a:r>
            <a:r>
              <a:rPr sz="2400" spc="10" dirty="0">
                <a:latin typeface="Carlito"/>
                <a:cs typeface="Carlito"/>
              </a:rPr>
              <a:t>sub</a:t>
            </a:r>
            <a:r>
              <a:rPr sz="2400" spc="-2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networks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0"/>
              </a:lnSpc>
            </a:pPr>
            <a:r>
              <a:rPr sz="2400" spc="5" dirty="0">
                <a:latin typeface="Carlito"/>
                <a:cs typeface="Carlito"/>
              </a:rPr>
              <a:t>by </a:t>
            </a:r>
            <a:r>
              <a:rPr sz="2400" dirty="0">
                <a:latin typeface="Carlito"/>
                <a:cs typeface="Carlito"/>
              </a:rPr>
              <a:t>increasing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1’s </a:t>
            </a:r>
            <a:r>
              <a:rPr sz="2400" spc="5" dirty="0">
                <a:latin typeface="Carlito"/>
                <a:cs typeface="Carlito"/>
              </a:rPr>
              <a:t>used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0" dirty="0">
                <a:latin typeface="Carlito"/>
                <a:cs typeface="Carlito"/>
              </a:rPr>
              <a:t>subnet</a:t>
            </a:r>
            <a:r>
              <a:rPr sz="2400" spc="-1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mask</a:t>
            </a:r>
            <a:endParaRPr sz="2400">
              <a:latin typeface="Carlito"/>
              <a:cs typeface="Carlito"/>
            </a:endParaRPr>
          </a:p>
          <a:p>
            <a:pPr marL="246379" marR="158115" indent="-234315">
              <a:lnSpc>
                <a:spcPct val="94600"/>
              </a:lnSpc>
              <a:spcBef>
                <a:spcPts val="152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5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main </a:t>
            </a:r>
            <a:r>
              <a:rPr sz="2400" spc="5" dirty="0">
                <a:latin typeface="Carlito"/>
                <a:cs typeface="Carlito"/>
              </a:rPr>
              <a:t>idea of subnetting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5" dirty="0">
                <a:latin typeface="Carlito"/>
                <a:cs typeface="Carlito"/>
              </a:rPr>
              <a:t>saving </a:t>
            </a:r>
            <a:r>
              <a:rPr sz="2400" spc="15" dirty="0">
                <a:latin typeface="Carlito"/>
                <a:cs typeface="Carlito"/>
              </a:rPr>
              <a:t>IP </a:t>
            </a:r>
            <a:r>
              <a:rPr sz="2400" dirty="0">
                <a:latin typeface="Carlito"/>
                <a:cs typeface="Carlito"/>
              </a:rPr>
              <a:t>addresses</a:t>
            </a:r>
            <a:r>
              <a:rPr sz="2400" spc="-3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10" dirty="0">
                <a:latin typeface="Carlito"/>
                <a:cs typeface="Carlito"/>
              </a:rPr>
              <a:t>use  </a:t>
            </a:r>
            <a:r>
              <a:rPr sz="2400" spc="5" dirty="0">
                <a:latin typeface="Carlito"/>
                <a:cs typeface="Carlito"/>
              </a:rPr>
              <a:t>them </a:t>
            </a:r>
            <a:r>
              <a:rPr sz="2400" dirty="0">
                <a:latin typeface="Carlito"/>
                <a:cs typeface="Carlito"/>
              </a:rPr>
              <a:t>according to </a:t>
            </a:r>
            <a:r>
              <a:rPr sz="2400" spc="10" dirty="0">
                <a:latin typeface="Carlito"/>
                <a:cs typeface="Carlito"/>
              </a:rPr>
              <a:t>hosts number </a:t>
            </a:r>
            <a:r>
              <a:rPr sz="2400" spc="-5" dirty="0">
                <a:latin typeface="Carlito"/>
                <a:cs typeface="Carlito"/>
              </a:rPr>
              <a:t>that </a:t>
            </a:r>
            <a:r>
              <a:rPr sz="2400" spc="-10" dirty="0">
                <a:latin typeface="Carlito"/>
                <a:cs typeface="Carlito"/>
              </a:rPr>
              <a:t>will </a:t>
            </a:r>
            <a:r>
              <a:rPr sz="2400" spc="10" dirty="0">
                <a:latin typeface="Carlito"/>
                <a:cs typeface="Carlito"/>
              </a:rPr>
              <a:t>be </a:t>
            </a:r>
            <a:r>
              <a:rPr sz="2400" spc="5" dirty="0">
                <a:latin typeface="Carlito"/>
                <a:cs typeface="Carlito"/>
              </a:rPr>
              <a:t>used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5" dirty="0">
                <a:latin typeface="Carlito"/>
                <a:cs typeface="Carlito"/>
              </a:rPr>
              <a:t>the  </a:t>
            </a:r>
            <a:r>
              <a:rPr sz="2400" spc="-5" dirty="0">
                <a:latin typeface="Carlito"/>
                <a:cs typeface="Carlito"/>
              </a:rPr>
              <a:t>network.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Advantages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Saving</a:t>
            </a:r>
            <a:r>
              <a:rPr sz="2000" spc="4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IPs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Can </a:t>
            </a:r>
            <a:r>
              <a:rPr sz="2000" spc="-5" dirty="0">
                <a:latin typeface="Carlito"/>
                <a:cs typeface="Carlito"/>
              </a:rPr>
              <a:t>divide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spc="5" dirty="0">
                <a:latin typeface="Carlito"/>
                <a:cs typeface="Carlito"/>
              </a:rPr>
              <a:t>in </a:t>
            </a:r>
            <a:r>
              <a:rPr sz="2000" dirty="0">
                <a:latin typeface="Carlito"/>
                <a:cs typeface="Carlito"/>
              </a:rPr>
              <a:t>smaller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parts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5" dirty="0">
                <a:latin typeface="Carlito"/>
                <a:cs typeface="Carlito"/>
              </a:rPr>
              <a:t>Restrict </a:t>
            </a:r>
            <a:r>
              <a:rPr sz="2000" spc="10" dirty="0">
                <a:latin typeface="Carlito"/>
                <a:cs typeface="Carlito"/>
              </a:rPr>
              <a:t>Broadcast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traffic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Security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dirty="0">
                <a:latin typeface="Carlito"/>
                <a:cs typeface="Carlito"/>
              </a:rPr>
              <a:t>Simplified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Administration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256032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80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Subnetting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105" y="1388783"/>
            <a:ext cx="7685405" cy="401447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590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59715" algn="l"/>
              </a:tabLst>
            </a:pPr>
            <a:r>
              <a:rPr sz="2400" dirty="0">
                <a:latin typeface="Carlito"/>
                <a:cs typeface="Carlito"/>
              </a:rPr>
              <a:t>Example:</a:t>
            </a:r>
            <a:endParaRPr sz="2400">
              <a:latin typeface="Carlito"/>
              <a:cs typeface="Carlito"/>
            </a:endParaRPr>
          </a:p>
          <a:p>
            <a:pPr marL="8286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15" dirty="0">
                <a:latin typeface="Carlito"/>
                <a:cs typeface="Carlito"/>
              </a:rPr>
              <a:t>192.168.10.0/24: </a:t>
            </a:r>
            <a:r>
              <a:rPr sz="2000" spc="-10" dirty="0">
                <a:latin typeface="Carlito"/>
                <a:cs typeface="Carlito"/>
              </a:rPr>
              <a:t>provides </a:t>
            </a:r>
            <a:r>
              <a:rPr sz="2000" spc="15" dirty="0">
                <a:latin typeface="Carlito"/>
                <a:cs typeface="Carlito"/>
              </a:rPr>
              <a:t>254 </a:t>
            </a:r>
            <a:r>
              <a:rPr sz="2000" spc="-15" dirty="0">
                <a:latin typeface="Carlito"/>
                <a:cs typeface="Carlito"/>
              </a:rPr>
              <a:t>IP</a:t>
            </a:r>
            <a:r>
              <a:rPr sz="2000" spc="-2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addresses.</a:t>
            </a:r>
            <a:endParaRPr sz="2000">
              <a:latin typeface="Carlito"/>
              <a:cs typeface="Carlito"/>
            </a:endParaRPr>
          </a:p>
          <a:p>
            <a:pPr marL="828675" lvl="1" indent="-346075">
              <a:lnSpc>
                <a:spcPct val="100000"/>
              </a:lnSpc>
              <a:spcBef>
                <a:spcPts val="720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-15" dirty="0">
                <a:latin typeface="Carlito"/>
                <a:cs typeface="Carlito"/>
              </a:rPr>
              <a:t>In your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spc="-15" dirty="0">
                <a:latin typeface="Carlito"/>
                <a:cs typeface="Carlito"/>
              </a:rPr>
              <a:t>you </a:t>
            </a:r>
            <a:r>
              <a:rPr sz="2000" spc="-10" dirty="0">
                <a:latin typeface="Carlito"/>
                <a:cs typeface="Carlito"/>
              </a:rPr>
              <a:t>have </a:t>
            </a:r>
            <a:r>
              <a:rPr sz="2000" spc="10" dirty="0">
                <a:latin typeface="Carlito"/>
                <a:cs typeface="Carlito"/>
              </a:rPr>
              <a:t>20</a:t>
            </a:r>
            <a:r>
              <a:rPr sz="2000" spc="17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8286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-10" dirty="0">
                <a:latin typeface="Carlito"/>
                <a:cs typeface="Carlito"/>
              </a:rPr>
              <a:t>Without subnetting </a:t>
            </a:r>
            <a:r>
              <a:rPr sz="2000" spc="-15" dirty="0">
                <a:latin typeface="Carlito"/>
                <a:cs typeface="Carlito"/>
              </a:rPr>
              <a:t>you </a:t>
            </a:r>
            <a:r>
              <a:rPr sz="2000" spc="5" dirty="0">
                <a:latin typeface="Carlito"/>
                <a:cs typeface="Carlito"/>
              </a:rPr>
              <a:t>will </a:t>
            </a:r>
            <a:r>
              <a:rPr sz="2000" dirty="0">
                <a:latin typeface="Carlito"/>
                <a:cs typeface="Carlito"/>
              </a:rPr>
              <a:t>waste </a:t>
            </a:r>
            <a:r>
              <a:rPr sz="2000" spc="15" dirty="0">
                <a:latin typeface="Carlito"/>
                <a:cs typeface="Carlito"/>
              </a:rPr>
              <a:t>234 </a:t>
            </a:r>
            <a:r>
              <a:rPr sz="2000" spc="-15" dirty="0">
                <a:latin typeface="Carlito"/>
                <a:cs typeface="Carlito"/>
              </a:rPr>
              <a:t>IP </a:t>
            </a:r>
            <a:r>
              <a:rPr sz="2000" spc="-5" dirty="0">
                <a:latin typeface="Carlito"/>
                <a:cs typeface="Carlito"/>
              </a:rPr>
              <a:t>addresses </a:t>
            </a:r>
            <a:r>
              <a:rPr sz="2000" spc="20" dirty="0">
                <a:latin typeface="Carlito"/>
                <a:cs typeface="Carlito"/>
              </a:rPr>
              <a:t>(254 </a:t>
            </a:r>
            <a:r>
              <a:rPr sz="2000" dirty="0">
                <a:latin typeface="Carlito"/>
                <a:cs typeface="Carlito"/>
              </a:rPr>
              <a:t>–</a:t>
            </a:r>
            <a:r>
              <a:rPr sz="2000" spc="90" dirty="0">
                <a:latin typeface="Carlito"/>
                <a:cs typeface="Carlito"/>
              </a:rPr>
              <a:t> </a:t>
            </a:r>
            <a:r>
              <a:rPr sz="2000" spc="25" dirty="0">
                <a:latin typeface="Carlito"/>
                <a:cs typeface="Carlito"/>
              </a:rPr>
              <a:t>20).</a:t>
            </a:r>
            <a:endParaRPr sz="2000">
              <a:latin typeface="Carlito"/>
              <a:cs typeface="Carlito"/>
            </a:endParaRPr>
          </a:p>
          <a:p>
            <a:pPr marL="259079" indent="-234315">
              <a:lnSpc>
                <a:spcPct val="100000"/>
              </a:lnSpc>
              <a:spcBef>
                <a:spcPts val="1210"/>
              </a:spcBef>
              <a:buClr>
                <a:srgbClr val="0083B7"/>
              </a:buClr>
              <a:buFont typeface="Wingdings"/>
              <a:buChar char=""/>
              <a:tabLst>
                <a:tab pos="259715" algn="l"/>
              </a:tabLst>
            </a:pPr>
            <a:r>
              <a:rPr sz="2400" spc="10" dirty="0">
                <a:latin typeface="Carlito"/>
                <a:cs typeface="Carlito"/>
              </a:rPr>
              <a:t>Why </a:t>
            </a:r>
            <a:r>
              <a:rPr sz="2400" spc="-5" dirty="0">
                <a:latin typeface="Carlito"/>
                <a:cs typeface="Carlito"/>
              </a:rPr>
              <a:t>wasting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??</a:t>
            </a:r>
            <a:endParaRPr sz="2400">
              <a:latin typeface="Carlito"/>
              <a:cs typeface="Carlito"/>
            </a:endParaRPr>
          </a:p>
          <a:p>
            <a:pPr marL="8286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last </a:t>
            </a:r>
            <a:r>
              <a:rPr sz="2000" spc="-10" dirty="0">
                <a:latin typeface="Carlito"/>
                <a:cs typeface="Carlito"/>
              </a:rPr>
              <a:t>octet of </a:t>
            </a:r>
            <a:r>
              <a:rPr sz="2000" spc="10" dirty="0">
                <a:latin typeface="Carlito"/>
                <a:cs typeface="Carlito"/>
              </a:rPr>
              <a:t>192.168.10.0/24 </a:t>
            </a:r>
            <a:r>
              <a:rPr sz="2000" dirty="0">
                <a:latin typeface="Carlito"/>
                <a:cs typeface="Carlito"/>
              </a:rPr>
              <a:t>consists </a:t>
            </a:r>
            <a:r>
              <a:rPr sz="2000" spc="-10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8</a:t>
            </a:r>
            <a:r>
              <a:rPr sz="2000" spc="-13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bits.</a:t>
            </a:r>
            <a:endParaRPr sz="2000">
              <a:latin typeface="Carlito"/>
              <a:cs typeface="Carlito"/>
            </a:endParaRPr>
          </a:p>
          <a:p>
            <a:pPr marL="828675" marR="393700" lvl="1" indent="-346075">
              <a:lnSpc>
                <a:spcPts val="2240"/>
              </a:lnSpc>
              <a:spcBef>
                <a:spcPts val="930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-10" dirty="0">
                <a:latin typeface="Carlito"/>
                <a:cs typeface="Carlito"/>
              </a:rPr>
              <a:t>We have </a:t>
            </a:r>
            <a:r>
              <a:rPr sz="2000" spc="10" dirty="0">
                <a:latin typeface="Carlito"/>
                <a:cs typeface="Carlito"/>
              </a:rPr>
              <a:t>20 </a:t>
            </a:r>
            <a:r>
              <a:rPr sz="2000" spc="-10" dirty="0">
                <a:latin typeface="Carlito"/>
                <a:cs typeface="Carlito"/>
              </a:rPr>
              <a:t>hosts </a:t>
            </a:r>
            <a:r>
              <a:rPr sz="2000" spc="5" dirty="0">
                <a:latin typeface="Carlito"/>
                <a:cs typeface="Carlito"/>
              </a:rPr>
              <a:t>so </a:t>
            </a:r>
            <a:r>
              <a:rPr sz="2000" dirty="0">
                <a:latin typeface="Carlito"/>
                <a:cs typeface="Carlito"/>
              </a:rPr>
              <a:t>we </a:t>
            </a:r>
            <a:r>
              <a:rPr sz="2000" spc="-20" dirty="0">
                <a:latin typeface="Carlito"/>
                <a:cs typeface="Carlito"/>
              </a:rPr>
              <a:t>need </a:t>
            </a:r>
            <a:r>
              <a:rPr sz="2000" spc="-15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use </a:t>
            </a:r>
            <a:r>
              <a:rPr sz="2000" spc="-5" dirty="0">
                <a:latin typeface="Carlito"/>
                <a:cs typeface="Carlito"/>
              </a:rPr>
              <a:t>only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last </a:t>
            </a:r>
            <a:r>
              <a:rPr sz="2000" dirty="0">
                <a:latin typeface="Carlito"/>
                <a:cs typeface="Carlito"/>
              </a:rPr>
              <a:t>5 </a:t>
            </a:r>
            <a:r>
              <a:rPr sz="2000" spc="-10" dirty="0">
                <a:latin typeface="Carlito"/>
                <a:cs typeface="Carlito"/>
              </a:rPr>
              <a:t>bits of that  octet </a:t>
            </a:r>
            <a:r>
              <a:rPr sz="2000" spc="10" dirty="0">
                <a:latin typeface="Carlito"/>
                <a:cs typeface="Carlito"/>
              </a:rPr>
              <a:t>since </a:t>
            </a:r>
            <a:r>
              <a:rPr sz="2000" spc="20" dirty="0">
                <a:latin typeface="Carlito"/>
                <a:cs typeface="Carlito"/>
              </a:rPr>
              <a:t>((2</a:t>
            </a:r>
            <a:r>
              <a:rPr sz="2025" spc="30" baseline="26748" dirty="0">
                <a:latin typeface="Carlito"/>
                <a:cs typeface="Carlito"/>
              </a:rPr>
              <a:t>5</a:t>
            </a:r>
            <a:r>
              <a:rPr sz="2000" spc="20" dirty="0">
                <a:latin typeface="Carlito"/>
                <a:cs typeface="Carlito"/>
              </a:rPr>
              <a:t>) </a:t>
            </a:r>
            <a:r>
              <a:rPr sz="2000" dirty="0">
                <a:latin typeface="Arial"/>
                <a:cs typeface="Arial"/>
              </a:rPr>
              <a:t>– </a:t>
            </a:r>
            <a:r>
              <a:rPr sz="2000" spc="10" dirty="0">
                <a:latin typeface="Carlito"/>
                <a:cs typeface="Carlito"/>
              </a:rPr>
              <a:t>2)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10" dirty="0">
                <a:latin typeface="Carlito"/>
                <a:cs typeface="Carlito"/>
              </a:rPr>
              <a:t>30</a:t>
            </a:r>
            <a:r>
              <a:rPr sz="2000" spc="-33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which </a:t>
            </a:r>
            <a:r>
              <a:rPr sz="2000" spc="-5" dirty="0">
                <a:latin typeface="Carlito"/>
                <a:cs typeface="Carlito"/>
              </a:rPr>
              <a:t>covers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10" dirty="0">
                <a:latin typeface="Carlito"/>
                <a:cs typeface="Carlito"/>
              </a:rPr>
              <a:t>20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828675" marR="68580" lvl="1" indent="-346075">
              <a:lnSpc>
                <a:spcPts val="2330"/>
              </a:lnSpc>
              <a:spcBef>
                <a:spcPts val="815"/>
              </a:spcBef>
              <a:buClr>
                <a:srgbClr val="0083B7"/>
              </a:buClr>
              <a:buFont typeface="Courier New"/>
              <a:buChar char="o"/>
              <a:tabLst>
                <a:tab pos="829310" algn="l"/>
              </a:tabLst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dirty="0">
                <a:latin typeface="Carlito"/>
                <a:cs typeface="Carlito"/>
              </a:rPr>
              <a:t>remaining 3 </a:t>
            </a:r>
            <a:r>
              <a:rPr sz="2000" spc="-10" dirty="0">
                <a:latin typeface="Carlito"/>
                <a:cs typeface="Carlito"/>
              </a:rPr>
              <a:t>bits </a:t>
            </a:r>
            <a:r>
              <a:rPr sz="2000" spc="5" dirty="0">
                <a:latin typeface="Carlito"/>
                <a:cs typeface="Carlito"/>
              </a:rPr>
              <a:t>will </a:t>
            </a:r>
            <a:r>
              <a:rPr sz="2000" spc="-5" dirty="0">
                <a:latin typeface="Carlito"/>
                <a:cs typeface="Carlito"/>
              </a:rPr>
              <a:t>be </a:t>
            </a:r>
            <a:r>
              <a:rPr sz="2000" spc="-10" dirty="0">
                <a:latin typeface="Carlito"/>
                <a:cs typeface="Carlito"/>
              </a:rPr>
              <a:t>added </a:t>
            </a:r>
            <a:r>
              <a:rPr sz="2000" spc="-15" dirty="0">
                <a:latin typeface="Carlito"/>
                <a:cs typeface="Carlito"/>
              </a:rPr>
              <a:t>to the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part </a:t>
            </a:r>
            <a:r>
              <a:rPr sz="2000" spc="5" dirty="0">
                <a:latin typeface="Carlito"/>
                <a:cs typeface="Carlito"/>
              </a:rPr>
              <a:t>so </a:t>
            </a:r>
            <a:r>
              <a:rPr sz="2000" spc="-10" dirty="0">
                <a:latin typeface="Carlito"/>
                <a:cs typeface="Carlito"/>
              </a:rPr>
              <a:t>that </a:t>
            </a:r>
            <a:r>
              <a:rPr sz="2000" dirty="0">
                <a:latin typeface="Carlito"/>
                <a:cs typeface="Carlito"/>
              </a:rPr>
              <a:t>we  </a:t>
            </a:r>
            <a:r>
              <a:rPr sz="2000" spc="-10" dirty="0">
                <a:latin typeface="Carlito"/>
                <a:cs typeface="Carlito"/>
              </a:rPr>
              <a:t>have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15" dirty="0">
                <a:latin typeface="Carlito"/>
                <a:cs typeface="Carlito"/>
              </a:rPr>
              <a:t>/27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address.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256032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80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Subnetting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005" y="1388783"/>
            <a:ext cx="5130800" cy="3830954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97180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97815" algn="l"/>
              </a:tabLst>
            </a:pPr>
            <a:r>
              <a:rPr sz="2400" dirty="0">
                <a:latin typeface="Carlito"/>
                <a:cs typeface="Carlito"/>
              </a:rPr>
              <a:t>Number </a:t>
            </a:r>
            <a:r>
              <a:rPr sz="2400" spc="5" dirty="0">
                <a:latin typeface="Carlito"/>
                <a:cs typeface="Carlito"/>
              </a:rPr>
              <a:t>of </a:t>
            </a:r>
            <a:r>
              <a:rPr sz="2400" spc="10" dirty="0">
                <a:latin typeface="Carlito"/>
                <a:cs typeface="Carlito"/>
              </a:rPr>
              <a:t>subnets </a:t>
            </a:r>
            <a:r>
              <a:rPr sz="2400" dirty="0">
                <a:latin typeface="Carlito"/>
                <a:cs typeface="Carlito"/>
              </a:rPr>
              <a:t>–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2</a:t>
            </a:r>
            <a:r>
              <a:rPr sz="2400" spc="-7" baseline="32986" dirty="0">
                <a:latin typeface="Carlito"/>
                <a:cs typeface="Carlito"/>
              </a:rPr>
              <a:t>x</a:t>
            </a:r>
            <a:r>
              <a:rPr sz="2400" spc="-5" dirty="0">
                <a:latin typeface="Carlito"/>
                <a:cs typeface="Carlito"/>
              </a:rPr>
              <a:t>-2</a:t>
            </a:r>
            <a:endParaRPr sz="2400">
              <a:latin typeface="Carlito"/>
              <a:cs typeface="Carlito"/>
            </a:endParaRPr>
          </a:p>
          <a:p>
            <a:pPr marL="521334">
              <a:lnSpc>
                <a:spcPct val="100000"/>
              </a:lnSpc>
              <a:spcBef>
                <a:spcPts val="805"/>
              </a:spcBef>
            </a:pPr>
            <a:r>
              <a:rPr sz="2000" spc="-10" dirty="0">
                <a:latin typeface="Carlito"/>
                <a:cs typeface="Carlito"/>
              </a:rPr>
              <a:t>Where </a:t>
            </a:r>
            <a:r>
              <a:rPr sz="2000" dirty="0">
                <a:latin typeface="Carlito"/>
                <a:cs typeface="Carlito"/>
              </a:rPr>
              <a:t>X = </a:t>
            </a:r>
            <a:r>
              <a:rPr sz="2000" spc="-10" dirty="0">
                <a:latin typeface="Carlito"/>
                <a:cs typeface="Carlito"/>
              </a:rPr>
              <a:t>number of bits</a:t>
            </a:r>
            <a:r>
              <a:rPr sz="2000" spc="16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borrowed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50">
              <a:latin typeface="Carlito"/>
              <a:cs typeface="Carlito"/>
            </a:endParaRPr>
          </a:p>
          <a:p>
            <a:pPr marL="297180" indent="-234315">
              <a:lnSpc>
                <a:spcPct val="100000"/>
              </a:lnSpc>
              <a:buClr>
                <a:srgbClr val="0083B7"/>
              </a:buClr>
              <a:buFont typeface="Wingdings"/>
              <a:buChar char=""/>
              <a:tabLst>
                <a:tab pos="297815" algn="l"/>
              </a:tabLst>
            </a:pPr>
            <a:r>
              <a:rPr sz="2400" dirty="0">
                <a:latin typeface="Carlito"/>
                <a:cs typeface="Carlito"/>
              </a:rPr>
              <a:t>Number </a:t>
            </a:r>
            <a:r>
              <a:rPr sz="2400" spc="5" dirty="0">
                <a:latin typeface="Carlito"/>
                <a:cs typeface="Carlito"/>
              </a:rPr>
              <a:t>of </a:t>
            </a:r>
            <a:r>
              <a:rPr sz="2400" spc="10" dirty="0">
                <a:latin typeface="Carlito"/>
                <a:cs typeface="Carlito"/>
              </a:rPr>
              <a:t>hosts </a:t>
            </a:r>
            <a:r>
              <a:rPr sz="2400" dirty="0">
                <a:latin typeface="Carlito"/>
                <a:cs typeface="Carlito"/>
              </a:rPr>
              <a:t>–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2</a:t>
            </a:r>
            <a:r>
              <a:rPr sz="2400" spc="-22" baseline="32986" dirty="0">
                <a:latin typeface="Carlito"/>
                <a:cs typeface="Carlito"/>
              </a:rPr>
              <a:t>y</a:t>
            </a:r>
            <a:r>
              <a:rPr sz="2400" spc="-15" dirty="0">
                <a:latin typeface="Carlito"/>
                <a:cs typeface="Carlito"/>
              </a:rPr>
              <a:t>-2</a:t>
            </a:r>
            <a:endParaRPr sz="2400">
              <a:latin typeface="Carlito"/>
              <a:cs typeface="Carlito"/>
            </a:endParaRPr>
          </a:p>
          <a:p>
            <a:pPr marL="521334">
              <a:lnSpc>
                <a:spcPct val="100000"/>
              </a:lnSpc>
              <a:spcBef>
                <a:spcPts val="725"/>
              </a:spcBef>
            </a:pPr>
            <a:r>
              <a:rPr sz="2000" spc="-10" dirty="0">
                <a:latin typeface="Carlito"/>
                <a:cs typeface="Carlito"/>
              </a:rPr>
              <a:t>Where </a:t>
            </a:r>
            <a:r>
              <a:rPr sz="2000" dirty="0">
                <a:latin typeface="Carlito"/>
                <a:cs typeface="Carlito"/>
              </a:rPr>
              <a:t>y = </a:t>
            </a:r>
            <a:r>
              <a:rPr sz="2000" spc="-10" dirty="0">
                <a:latin typeface="Carlito"/>
                <a:cs typeface="Carlito"/>
              </a:rPr>
              <a:t>number of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0’s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Carlito"/>
              <a:cs typeface="Carlito"/>
            </a:endParaRPr>
          </a:p>
          <a:p>
            <a:pPr marL="297180" indent="-234315">
              <a:lnSpc>
                <a:spcPct val="100000"/>
              </a:lnSpc>
              <a:buClr>
                <a:srgbClr val="0083B7"/>
              </a:buClr>
              <a:buFont typeface="Wingdings"/>
              <a:buChar char=""/>
              <a:tabLst>
                <a:tab pos="297815" algn="l"/>
              </a:tabLst>
            </a:pPr>
            <a:r>
              <a:rPr sz="2400" dirty="0">
                <a:latin typeface="Carlito"/>
                <a:cs typeface="Carlito"/>
              </a:rPr>
              <a:t>Block </a:t>
            </a:r>
            <a:r>
              <a:rPr sz="2400" spc="5" dirty="0">
                <a:latin typeface="Carlito"/>
                <a:cs typeface="Carlito"/>
              </a:rPr>
              <a:t>Size </a:t>
            </a:r>
            <a:r>
              <a:rPr sz="2400" dirty="0">
                <a:latin typeface="Carlito"/>
                <a:cs typeface="Carlito"/>
              </a:rPr>
              <a:t>= Total </a:t>
            </a:r>
            <a:r>
              <a:rPr sz="2400" spc="5" dirty="0">
                <a:latin typeface="Carlito"/>
                <a:cs typeface="Carlito"/>
              </a:rPr>
              <a:t>number of</a:t>
            </a:r>
            <a:r>
              <a:rPr sz="2400" spc="-24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addresses</a:t>
            </a:r>
            <a:endParaRPr sz="2400">
              <a:latin typeface="Carlito"/>
              <a:cs typeface="Carlito"/>
            </a:endParaRPr>
          </a:p>
          <a:p>
            <a:pPr marL="521334">
              <a:lnSpc>
                <a:spcPct val="100000"/>
              </a:lnSpc>
              <a:spcBef>
                <a:spcPts val="725"/>
              </a:spcBef>
            </a:pPr>
            <a:r>
              <a:rPr sz="2000" spc="10" dirty="0">
                <a:latin typeface="Carlito"/>
                <a:cs typeface="Carlito"/>
              </a:rPr>
              <a:t>Block </a:t>
            </a:r>
            <a:r>
              <a:rPr sz="2000" spc="-5" dirty="0">
                <a:latin typeface="Carlito"/>
                <a:cs typeface="Carlito"/>
              </a:rPr>
              <a:t>Size </a:t>
            </a:r>
            <a:r>
              <a:rPr sz="2000" dirty="0">
                <a:latin typeface="Carlito"/>
                <a:cs typeface="Carlito"/>
              </a:rPr>
              <a:t>=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256-Mask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456438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</a:t>
            </a:r>
            <a:r>
              <a:rPr b="1" spc="-6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Formula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286000" y="1221232"/>
            <a:ext cx="4572000" cy="958850"/>
          </a:xfrm>
          <a:custGeom>
            <a:avLst/>
            <a:gdLst/>
            <a:ahLst/>
            <a:cxnLst/>
            <a:rect l="l" t="t" r="r" b="b"/>
            <a:pathLst>
              <a:path w="4572000" h="958850">
                <a:moveTo>
                  <a:pt x="4092702" y="0"/>
                </a:moveTo>
                <a:lnTo>
                  <a:pt x="0" y="0"/>
                </a:lnTo>
                <a:lnTo>
                  <a:pt x="479298" y="479297"/>
                </a:lnTo>
                <a:lnTo>
                  <a:pt x="0" y="958595"/>
                </a:lnTo>
                <a:lnTo>
                  <a:pt x="4092702" y="958595"/>
                </a:lnTo>
                <a:lnTo>
                  <a:pt x="4572000" y="479297"/>
                </a:lnTo>
                <a:lnTo>
                  <a:pt x="4092702" y="0"/>
                </a:lnTo>
                <a:close/>
              </a:path>
            </a:pathLst>
          </a:custGeom>
          <a:solidFill>
            <a:srgbClr val="B11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0" y="2314067"/>
            <a:ext cx="4572000" cy="958850"/>
          </a:xfrm>
          <a:custGeom>
            <a:avLst/>
            <a:gdLst/>
            <a:ahLst/>
            <a:cxnLst/>
            <a:rect l="l" t="t" r="r" b="b"/>
            <a:pathLst>
              <a:path w="4572000" h="958850">
                <a:moveTo>
                  <a:pt x="4092702" y="0"/>
                </a:moveTo>
                <a:lnTo>
                  <a:pt x="0" y="0"/>
                </a:lnTo>
                <a:lnTo>
                  <a:pt x="479298" y="479298"/>
                </a:lnTo>
                <a:lnTo>
                  <a:pt x="0" y="958596"/>
                </a:lnTo>
                <a:lnTo>
                  <a:pt x="4092702" y="958596"/>
                </a:lnTo>
                <a:lnTo>
                  <a:pt x="4572000" y="479298"/>
                </a:lnTo>
                <a:lnTo>
                  <a:pt x="4092702" y="0"/>
                </a:lnTo>
                <a:close/>
              </a:path>
            </a:pathLst>
          </a:custGeom>
          <a:solidFill>
            <a:srgbClr val="B11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0" y="3406902"/>
            <a:ext cx="4572000" cy="958850"/>
          </a:xfrm>
          <a:custGeom>
            <a:avLst/>
            <a:gdLst/>
            <a:ahLst/>
            <a:cxnLst/>
            <a:rect l="l" t="t" r="r" b="b"/>
            <a:pathLst>
              <a:path w="4572000" h="958850">
                <a:moveTo>
                  <a:pt x="4092702" y="0"/>
                </a:moveTo>
                <a:lnTo>
                  <a:pt x="0" y="0"/>
                </a:lnTo>
                <a:lnTo>
                  <a:pt x="479298" y="479298"/>
                </a:lnTo>
                <a:lnTo>
                  <a:pt x="0" y="958596"/>
                </a:lnTo>
                <a:lnTo>
                  <a:pt x="4092702" y="958596"/>
                </a:lnTo>
                <a:lnTo>
                  <a:pt x="4572000" y="479298"/>
                </a:lnTo>
                <a:lnTo>
                  <a:pt x="4092702" y="0"/>
                </a:lnTo>
                <a:close/>
              </a:path>
            </a:pathLst>
          </a:custGeom>
          <a:solidFill>
            <a:srgbClr val="B11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000" y="4499736"/>
            <a:ext cx="4572000" cy="958850"/>
          </a:xfrm>
          <a:custGeom>
            <a:avLst/>
            <a:gdLst/>
            <a:ahLst/>
            <a:cxnLst/>
            <a:rect l="l" t="t" r="r" b="b"/>
            <a:pathLst>
              <a:path w="4572000" h="958850">
                <a:moveTo>
                  <a:pt x="4092702" y="0"/>
                </a:moveTo>
                <a:lnTo>
                  <a:pt x="0" y="0"/>
                </a:lnTo>
                <a:lnTo>
                  <a:pt x="479298" y="479298"/>
                </a:lnTo>
                <a:lnTo>
                  <a:pt x="0" y="958596"/>
                </a:lnTo>
                <a:lnTo>
                  <a:pt x="4092702" y="958596"/>
                </a:lnTo>
                <a:lnTo>
                  <a:pt x="4572000" y="479298"/>
                </a:lnTo>
                <a:lnTo>
                  <a:pt x="4092702" y="0"/>
                </a:lnTo>
                <a:close/>
              </a:path>
            </a:pathLst>
          </a:custGeom>
          <a:solidFill>
            <a:srgbClr val="B11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000" y="5592508"/>
            <a:ext cx="4572000" cy="958850"/>
          </a:xfrm>
          <a:custGeom>
            <a:avLst/>
            <a:gdLst/>
            <a:ahLst/>
            <a:cxnLst/>
            <a:rect l="l" t="t" r="r" b="b"/>
            <a:pathLst>
              <a:path w="4572000" h="958850">
                <a:moveTo>
                  <a:pt x="4092702" y="0"/>
                </a:moveTo>
                <a:lnTo>
                  <a:pt x="0" y="0"/>
                </a:lnTo>
                <a:lnTo>
                  <a:pt x="479298" y="479297"/>
                </a:lnTo>
                <a:lnTo>
                  <a:pt x="0" y="958608"/>
                </a:lnTo>
                <a:lnTo>
                  <a:pt x="4092702" y="958608"/>
                </a:lnTo>
                <a:lnTo>
                  <a:pt x="4572000" y="479297"/>
                </a:lnTo>
                <a:lnTo>
                  <a:pt x="4092702" y="0"/>
                </a:lnTo>
                <a:close/>
              </a:path>
            </a:pathLst>
          </a:custGeom>
          <a:solidFill>
            <a:srgbClr val="B11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913379" y="1357630"/>
            <a:ext cx="3361054" cy="4952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05"/>
              </a:spcBef>
            </a:pPr>
            <a:r>
              <a:rPr sz="3600" b="1" spc="-10" dirty="0">
                <a:solidFill>
                  <a:srgbClr val="FFFFFF"/>
                </a:solidFill>
                <a:latin typeface="Carlito"/>
                <a:cs typeface="Carlito"/>
              </a:rPr>
              <a:t>Introduction</a:t>
            </a:r>
            <a:endParaRPr sz="3600">
              <a:latin typeface="Carlito"/>
              <a:cs typeface="Carlito"/>
            </a:endParaRPr>
          </a:p>
          <a:p>
            <a:pPr marL="419100" marR="398145" indent="-15875" algn="ctr">
              <a:lnSpc>
                <a:spcPts val="8620"/>
              </a:lnSpc>
              <a:spcBef>
                <a:spcPts val="994"/>
              </a:spcBef>
            </a:pPr>
            <a:r>
              <a:rPr sz="3600" b="1" spc="-5" dirty="0">
                <a:solidFill>
                  <a:srgbClr val="FFFFFF"/>
                </a:solidFill>
                <a:latin typeface="Carlito"/>
                <a:cs typeface="Carlito"/>
              </a:rPr>
              <a:t>IPv4 </a:t>
            </a: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Classes  IP</a:t>
            </a:r>
            <a:r>
              <a:rPr sz="3600" b="1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rlito"/>
                <a:cs typeface="Carlito"/>
              </a:rPr>
              <a:t>Subnetting  </a:t>
            </a: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VLSM</a:t>
            </a:r>
            <a:endParaRPr sz="3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r>
              <a:rPr sz="3600" b="1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rlito"/>
                <a:cs typeface="Carlito"/>
              </a:rPr>
              <a:t>Summarization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D6B999C7-C120-4579-B61D-6C889431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xmlns="" id="{20C1D3D6-E468-44A6-8745-087F8CFFAE9A}"/>
              </a:ext>
            </a:extLst>
          </p:cNvPr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xmlns="" id="{F08B630E-C12D-4ECF-80DF-F984FF43666B}"/>
              </a:ext>
            </a:extLst>
          </p:cNvPr>
          <p:cNvSpPr txBox="1">
            <a:spLocks/>
          </p:cNvSpPr>
          <p:nvPr/>
        </p:nvSpPr>
        <p:spPr>
          <a:xfrm>
            <a:off x="690880" y="383540"/>
            <a:ext cx="296672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rlito"/>
                <a:ea typeface="+mj-ea"/>
                <a:cs typeface="Carlito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3600" kern="0" spc="-25" dirty="0"/>
              <a:t>Chapter 7 </a:t>
            </a:r>
            <a:endParaRPr lang="en-US" sz="3600" kern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1447800"/>
            <a:ext cx="7965948" cy="44317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546163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 </a:t>
            </a:r>
            <a:r>
              <a:rPr b="1" spc="-10" dirty="0">
                <a:latin typeface="Carlito"/>
                <a:cs typeface="Carlito"/>
              </a:rPr>
              <a:t>Subnet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Mask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805" y="1510982"/>
            <a:ext cx="376427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0" dirty="0">
                <a:latin typeface="Carlito"/>
                <a:cs typeface="Carlito"/>
              </a:rPr>
              <a:t>Possible subnet </a:t>
            </a:r>
            <a:r>
              <a:rPr sz="2400" spc="-5" dirty="0">
                <a:latin typeface="Carlito"/>
                <a:cs typeface="Carlito"/>
              </a:rPr>
              <a:t>mask</a:t>
            </a:r>
            <a:r>
              <a:rPr sz="2400" spc="-2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values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6400" y="2057374"/>
            <a:ext cx="5867400" cy="435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546163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 </a:t>
            </a:r>
            <a:r>
              <a:rPr b="1" spc="-10" dirty="0">
                <a:latin typeface="Carlito"/>
                <a:cs typeface="Carlito"/>
              </a:rPr>
              <a:t>Subnet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Mask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660650" y="1365250"/>
          <a:ext cx="3886200" cy="51519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401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3600" b="1" dirty="0">
                          <a:latin typeface="Tahoma"/>
                          <a:cs typeface="Tahoma"/>
                        </a:rPr>
                        <a:t>CIDR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3600" b="1" spc="-5" dirty="0">
                          <a:latin typeface="Tahoma"/>
                          <a:cs typeface="Tahoma"/>
                        </a:rPr>
                        <a:t>Mask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017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/24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0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01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/25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128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389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3600" spc="5" dirty="0">
                          <a:latin typeface="Tahoma"/>
                          <a:cs typeface="Tahoma"/>
                        </a:rPr>
                        <a:t>/26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192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01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/27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224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017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/28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240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3991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/29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248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400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3600" dirty="0">
                          <a:latin typeface="Tahoma"/>
                          <a:cs typeface="Tahoma"/>
                        </a:rPr>
                        <a:t>/30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3600" spc="30" dirty="0">
                          <a:latin typeface="Tahoma"/>
                          <a:cs typeface="Tahoma"/>
                        </a:rPr>
                        <a:t>252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546163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 </a:t>
            </a:r>
            <a:r>
              <a:rPr b="1" spc="-10" dirty="0">
                <a:latin typeface="Carlito"/>
                <a:cs typeface="Carlito"/>
              </a:rPr>
              <a:t>Subnet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Mask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0850" y="1331023"/>
            <a:ext cx="8208645" cy="480758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46379" marR="5080" indent="-234315" algn="just">
              <a:lnSpc>
                <a:spcPct val="84800"/>
              </a:lnSpc>
              <a:spcBef>
                <a:spcPts val="54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Question</a:t>
            </a:r>
            <a:r>
              <a:rPr sz="2400" spc="5" dirty="0">
                <a:latin typeface="Carlito"/>
                <a:cs typeface="Carlito"/>
              </a:rPr>
              <a:t>: </a:t>
            </a:r>
            <a:r>
              <a:rPr sz="2400" dirty="0">
                <a:latin typeface="Carlito"/>
                <a:cs typeface="Carlito"/>
              </a:rPr>
              <a:t>What </a:t>
            </a:r>
            <a:r>
              <a:rPr sz="2400" spc="-25" dirty="0">
                <a:latin typeface="Carlito"/>
                <a:cs typeface="Carlito"/>
              </a:rPr>
              <a:t>are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5" dirty="0">
                <a:latin typeface="Carlito"/>
                <a:cs typeface="Carlito"/>
              </a:rPr>
              <a:t>and broadcast </a:t>
            </a:r>
            <a:r>
              <a:rPr sz="2400" dirty="0">
                <a:latin typeface="Carlito"/>
                <a:cs typeface="Carlito"/>
              </a:rPr>
              <a:t>addresses for </a:t>
            </a:r>
            <a:r>
              <a:rPr sz="2400" spc="5" dirty="0">
                <a:latin typeface="Carlito"/>
                <a:cs typeface="Carlito"/>
              </a:rPr>
              <a:t>the 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5" dirty="0">
                <a:latin typeface="Carlito"/>
                <a:cs typeface="Carlito"/>
              </a:rPr>
              <a:t>IP </a:t>
            </a:r>
            <a:r>
              <a:rPr sz="2400" spc="-5" dirty="0">
                <a:latin typeface="Carlito"/>
                <a:cs typeface="Carlito"/>
              </a:rPr>
              <a:t>172.16.10.10 </a:t>
            </a:r>
            <a:r>
              <a:rPr sz="2400" spc="-10" dirty="0">
                <a:latin typeface="Carlito"/>
                <a:cs typeface="Carlito"/>
              </a:rPr>
              <a:t>255.255.255.192 </a:t>
            </a:r>
            <a:r>
              <a:rPr sz="2400" dirty="0">
                <a:latin typeface="Carlito"/>
                <a:cs typeface="Carlito"/>
              </a:rPr>
              <a:t>is a</a:t>
            </a:r>
            <a:r>
              <a:rPr sz="2400" spc="-225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member  </a:t>
            </a:r>
            <a:r>
              <a:rPr sz="2400" dirty="0">
                <a:latin typeface="Carlito"/>
                <a:cs typeface="Carlito"/>
              </a:rPr>
              <a:t>of?</a:t>
            </a:r>
            <a:endParaRPr sz="2400">
              <a:latin typeface="Carlito"/>
              <a:cs typeface="Carlito"/>
            </a:endParaRPr>
          </a:p>
          <a:p>
            <a:pPr marL="246379" indent="-234315" algn="just">
              <a:lnSpc>
                <a:spcPct val="100000"/>
              </a:lnSpc>
              <a:spcBef>
                <a:spcPts val="104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0" dirty="0">
                <a:latin typeface="Carlito"/>
                <a:cs typeface="Carlito"/>
              </a:rPr>
              <a:t>Answer: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484"/>
              </a:spcBef>
              <a:buClr>
                <a:srgbClr val="0083B7"/>
              </a:buClr>
              <a:buAutoNum type="arabicParenR"/>
              <a:tabLst>
                <a:tab pos="815975" algn="l"/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Find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block</a:t>
            </a:r>
            <a:r>
              <a:rPr sz="2000" spc="100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size</a:t>
            </a:r>
            <a:endParaRPr sz="2000">
              <a:latin typeface="Carlito"/>
              <a:cs typeface="Carlito"/>
            </a:endParaRPr>
          </a:p>
          <a:p>
            <a:pPr marL="815975" marR="2576830">
              <a:lnSpc>
                <a:spcPts val="2880"/>
              </a:lnSpc>
              <a:spcBef>
                <a:spcPts val="175"/>
              </a:spcBef>
            </a:pPr>
            <a:r>
              <a:rPr sz="2000" spc="15" dirty="0">
                <a:latin typeface="Carlito"/>
                <a:cs typeface="Carlito"/>
              </a:rPr>
              <a:t>256 </a:t>
            </a:r>
            <a:r>
              <a:rPr sz="2000" dirty="0">
                <a:latin typeface="Carlito"/>
                <a:cs typeface="Carlito"/>
              </a:rPr>
              <a:t>– </a:t>
            </a:r>
            <a:r>
              <a:rPr sz="2000" spc="15" dirty="0">
                <a:latin typeface="Carlito"/>
                <a:cs typeface="Carlito"/>
              </a:rPr>
              <a:t>192 </a:t>
            </a:r>
            <a:r>
              <a:rPr sz="2000" spc="10" dirty="0">
                <a:latin typeface="Carlito"/>
                <a:cs typeface="Carlito"/>
              </a:rPr>
              <a:t>(last </a:t>
            </a:r>
            <a:r>
              <a:rPr sz="2000" spc="-10" dirty="0">
                <a:latin typeface="Carlito"/>
                <a:cs typeface="Carlito"/>
              </a:rPr>
              <a:t>octet of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subnet </a:t>
            </a:r>
            <a:r>
              <a:rPr sz="2000" spc="-5" dirty="0">
                <a:latin typeface="Carlito"/>
                <a:cs typeface="Carlito"/>
              </a:rPr>
              <a:t>mask)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25" dirty="0">
                <a:latin typeface="Carlito"/>
                <a:cs typeface="Carlito"/>
              </a:rPr>
              <a:t>64.  </a:t>
            </a:r>
            <a:r>
              <a:rPr sz="2000" spc="10" dirty="0">
                <a:latin typeface="Carlito"/>
                <a:cs typeface="Carlito"/>
              </a:rPr>
              <a:t>Block size </a:t>
            </a:r>
            <a:r>
              <a:rPr sz="2000" dirty="0">
                <a:latin typeface="Carlito"/>
                <a:cs typeface="Carlito"/>
              </a:rPr>
              <a:t>=</a:t>
            </a:r>
            <a:r>
              <a:rPr sz="2000" spc="-130" dirty="0">
                <a:latin typeface="Carlito"/>
                <a:cs typeface="Carlito"/>
              </a:rPr>
              <a:t> </a:t>
            </a:r>
            <a:r>
              <a:rPr sz="2000" spc="15" dirty="0">
                <a:latin typeface="Carlito"/>
                <a:cs typeface="Carlito"/>
              </a:rPr>
              <a:t>64.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315"/>
              </a:spcBef>
              <a:buClr>
                <a:srgbClr val="0083B7"/>
              </a:buClr>
              <a:buAutoNum type="arabicParenR" startAt="2"/>
              <a:tabLst>
                <a:tab pos="815975" algn="l"/>
                <a:tab pos="816610" algn="l"/>
              </a:tabLst>
            </a:pPr>
            <a:r>
              <a:rPr sz="2000" spc="-20" dirty="0">
                <a:latin typeface="Carlito"/>
                <a:cs typeface="Carlito"/>
              </a:rPr>
              <a:t>Subnets </a:t>
            </a:r>
            <a:r>
              <a:rPr sz="2000" spc="5" dirty="0">
                <a:latin typeface="Carlito"/>
                <a:cs typeface="Carlito"/>
              </a:rPr>
              <a:t>are </a:t>
            </a:r>
            <a:r>
              <a:rPr sz="2000" dirty="0">
                <a:latin typeface="Carlito"/>
                <a:cs typeface="Carlito"/>
              </a:rPr>
              <a:t>: </a:t>
            </a:r>
            <a:r>
              <a:rPr sz="2000" spc="10" dirty="0">
                <a:latin typeface="Carlito"/>
                <a:cs typeface="Carlito"/>
              </a:rPr>
              <a:t>0, </a:t>
            </a:r>
            <a:r>
              <a:rPr sz="2000" spc="15" dirty="0">
                <a:latin typeface="Carlito"/>
                <a:cs typeface="Carlito"/>
              </a:rPr>
              <a:t>64, 128,</a:t>
            </a:r>
            <a:r>
              <a:rPr sz="2000" spc="-8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etc.</a:t>
            </a:r>
            <a:endParaRPr sz="2000">
              <a:latin typeface="Carlito"/>
              <a:cs typeface="Carlito"/>
            </a:endParaRPr>
          </a:p>
          <a:p>
            <a:pPr marL="815975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last </a:t>
            </a:r>
            <a:r>
              <a:rPr sz="2000" spc="-10" dirty="0">
                <a:latin typeface="Carlito"/>
                <a:cs typeface="Carlito"/>
              </a:rPr>
              <a:t>octet of </a:t>
            </a:r>
            <a:r>
              <a:rPr sz="2000" spc="-15" dirty="0">
                <a:latin typeface="Carlito"/>
                <a:cs typeface="Carlito"/>
              </a:rPr>
              <a:t>the IP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10" dirty="0">
                <a:latin typeface="Carlito"/>
                <a:cs typeface="Carlito"/>
              </a:rPr>
              <a:t>10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10" dirty="0">
                <a:latin typeface="Carlito"/>
                <a:cs typeface="Carlito"/>
              </a:rPr>
              <a:t>10 </a:t>
            </a:r>
            <a:r>
              <a:rPr sz="2000" spc="5" dirty="0">
                <a:latin typeface="Carlito"/>
                <a:cs typeface="Carlito"/>
              </a:rPr>
              <a:t>is in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dirty="0">
                <a:latin typeface="Carlito"/>
                <a:cs typeface="Carlito"/>
              </a:rPr>
              <a:t>0</a:t>
            </a:r>
            <a:r>
              <a:rPr sz="2000" spc="114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subnet.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484"/>
              </a:spcBef>
              <a:buClr>
                <a:srgbClr val="0083B7"/>
              </a:buClr>
              <a:buAutoNum type="arabicParenR" startAt="3"/>
              <a:tabLst>
                <a:tab pos="815975" algn="l"/>
                <a:tab pos="816610" algn="l"/>
              </a:tabLst>
            </a:pPr>
            <a:r>
              <a:rPr sz="2000" spc="-15" dirty="0">
                <a:latin typeface="Carlito"/>
                <a:cs typeface="Carlito"/>
              </a:rPr>
              <a:t>Then the </a:t>
            </a:r>
            <a:r>
              <a:rPr sz="2000" spc="-10" dirty="0">
                <a:latin typeface="Carlito"/>
                <a:cs typeface="Carlito"/>
              </a:rPr>
              <a:t>subnet </a:t>
            </a:r>
            <a:r>
              <a:rPr sz="2000" spc="-5" dirty="0">
                <a:latin typeface="Carlito"/>
                <a:cs typeface="Carlito"/>
              </a:rPr>
              <a:t>address </a:t>
            </a:r>
            <a:r>
              <a:rPr sz="2000" spc="5" dirty="0">
                <a:latin typeface="Carlito"/>
                <a:cs typeface="Carlito"/>
              </a:rPr>
              <a:t>is</a:t>
            </a:r>
            <a:r>
              <a:rPr sz="2000" spc="18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172.16.10.0/26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484"/>
              </a:spcBef>
              <a:buClr>
                <a:srgbClr val="0083B7"/>
              </a:buClr>
              <a:buAutoNum type="arabicParenR" startAt="3"/>
              <a:tabLst>
                <a:tab pos="815975" algn="l"/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broadcast </a:t>
            </a:r>
            <a:r>
              <a:rPr sz="2000" spc="-5" dirty="0">
                <a:latin typeface="Carlito"/>
                <a:cs typeface="Carlito"/>
              </a:rPr>
              <a:t>address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dirty="0">
                <a:latin typeface="Carlito"/>
                <a:cs typeface="Carlito"/>
              </a:rPr>
              <a:t>always </a:t>
            </a:r>
            <a:r>
              <a:rPr sz="2000" spc="-5" dirty="0">
                <a:latin typeface="Carlito"/>
                <a:cs typeface="Carlito"/>
              </a:rPr>
              <a:t>(the </a:t>
            </a:r>
            <a:r>
              <a:rPr sz="2000" spc="-10" dirty="0">
                <a:latin typeface="Carlito"/>
                <a:cs typeface="Carlito"/>
              </a:rPr>
              <a:t>next subnet </a:t>
            </a:r>
            <a:r>
              <a:rPr sz="2000" dirty="0">
                <a:latin typeface="Carlito"/>
                <a:cs typeface="Carlito"/>
              </a:rPr>
              <a:t>–</a:t>
            </a:r>
            <a:r>
              <a:rPr sz="2000" spc="95" dirty="0">
                <a:latin typeface="Carlito"/>
                <a:cs typeface="Carlito"/>
              </a:rPr>
              <a:t> </a:t>
            </a:r>
            <a:r>
              <a:rPr sz="2000" spc="25" dirty="0">
                <a:latin typeface="Carlito"/>
                <a:cs typeface="Carlito"/>
              </a:rPr>
              <a:t>1)</a:t>
            </a:r>
            <a:endParaRPr sz="2000">
              <a:latin typeface="Carlito"/>
              <a:cs typeface="Carlito"/>
            </a:endParaRPr>
          </a:p>
          <a:p>
            <a:pPr marL="805815" marR="3610610">
              <a:lnSpc>
                <a:spcPct val="120100"/>
              </a:lnSpc>
            </a:pPr>
            <a:r>
              <a:rPr sz="2000" spc="-5" dirty="0">
                <a:latin typeface="Carlito"/>
                <a:cs typeface="Carlito"/>
              </a:rPr>
              <a:t>Current </a:t>
            </a:r>
            <a:r>
              <a:rPr sz="2000" spc="-10" dirty="0">
                <a:latin typeface="Carlito"/>
                <a:cs typeface="Carlito"/>
              </a:rPr>
              <a:t>subnet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10" dirty="0">
                <a:latin typeface="Carlito"/>
                <a:cs typeface="Carlito"/>
              </a:rPr>
              <a:t>0, </a:t>
            </a:r>
            <a:r>
              <a:rPr sz="2000" spc="-10" dirty="0">
                <a:latin typeface="Carlito"/>
                <a:cs typeface="Carlito"/>
              </a:rPr>
              <a:t>next subnet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25" dirty="0">
                <a:latin typeface="Carlito"/>
                <a:cs typeface="Carlito"/>
              </a:rPr>
              <a:t>64  </a:t>
            </a:r>
            <a:r>
              <a:rPr sz="2000" spc="5" dirty="0">
                <a:latin typeface="Carlito"/>
                <a:cs typeface="Carlito"/>
              </a:rPr>
              <a:t>broadcast </a:t>
            </a:r>
            <a:r>
              <a:rPr sz="2000" spc="-5" dirty="0">
                <a:latin typeface="Carlito"/>
                <a:cs typeface="Carlito"/>
              </a:rPr>
              <a:t>address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10" dirty="0">
                <a:latin typeface="Carlito"/>
                <a:cs typeface="Carlito"/>
              </a:rPr>
              <a:t>172.16.10.63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46101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</a:t>
            </a:r>
            <a:r>
              <a:rPr b="1" spc="-5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Example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0850" y="1361503"/>
            <a:ext cx="8152130" cy="35052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46379" marR="5080" indent="-234315">
              <a:lnSpc>
                <a:spcPct val="96000"/>
              </a:lnSpc>
              <a:spcBef>
                <a:spcPts val="21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Question: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What </a:t>
            </a:r>
            <a:r>
              <a:rPr sz="2400" spc="-25" dirty="0">
                <a:latin typeface="Carlito"/>
                <a:cs typeface="Carlito"/>
              </a:rPr>
              <a:t>are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5" dirty="0">
                <a:latin typeface="Carlito"/>
                <a:cs typeface="Carlito"/>
              </a:rPr>
              <a:t>and broadcast </a:t>
            </a:r>
            <a:r>
              <a:rPr sz="2400" dirty="0">
                <a:latin typeface="Carlito"/>
                <a:cs typeface="Carlito"/>
              </a:rPr>
              <a:t>addresses for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the 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5" dirty="0">
                <a:latin typeface="Carlito"/>
                <a:cs typeface="Carlito"/>
              </a:rPr>
              <a:t>IP </a:t>
            </a:r>
            <a:r>
              <a:rPr sz="2400" spc="-5" dirty="0">
                <a:latin typeface="Carlito"/>
                <a:cs typeface="Carlito"/>
              </a:rPr>
              <a:t>172.16.88.20 255.255.240.0 </a:t>
            </a:r>
            <a:r>
              <a:rPr sz="2400" dirty="0">
                <a:latin typeface="Carlito"/>
                <a:cs typeface="Carlito"/>
              </a:rPr>
              <a:t>is a </a:t>
            </a:r>
            <a:r>
              <a:rPr sz="2400" spc="5" dirty="0">
                <a:latin typeface="Carlito"/>
                <a:cs typeface="Carlito"/>
              </a:rPr>
              <a:t>member  </a:t>
            </a:r>
            <a:r>
              <a:rPr sz="2400" dirty="0">
                <a:latin typeface="Carlito"/>
                <a:cs typeface="Carlito"/>
              </a:rPr>
              <a:t>of?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29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0" dirty="0">
                <a:latin typeface="Carlito"/>
                <a:cs typeface="Carlito"/>
              </a:rPr>
              <a:t>Answer: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15" dirty="0">
                <a:latin typeface="Carlito"/>
                <a:cs typeface="Carlito"/>
              </a:rPr>
              <a:t>256 </a:t>
            </a:r>
            <a:r>
              <a:rPr sz="2000" dirty="0">
                <a:latin typeface="Carlito"/>
                <a:cs typeface="Carlito"/>
              </a:rPr>
              <a:t>– </a:t>
            </a:r>
            <a:r>
              <a:rPr sz="2000" spc="15" dirty="0">
                <a:latin typeface="Carlito"/>
                <a:cs typeface="Carlito"/>
              </a:rPr>
              <a:t>240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15" dirty="0">
                <a:latin typeface="Carlito"/>
                <a:cs typeface="Carlito"/>
              </a:rPr>
              <a:t>16, </a:t>
            </a:r>
            <a:r>
              <a:rPr sz="2000" spc="5" dirty="0">
                <a:latin typeface="Carlito"/>
                <a:cs typeface="Carlito"/>
              </a:rPr>
              <a:t>so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5" dirty="0">
                <a:latin typeface="Carlito"/>
                <a:cs typeface="Carlito"/>
              </a:rPr>
              <a:t>block </a:t>
            </a:r>
            <a:r>
              <a:rPr sz="2000" spc="10" dirty="0">
                <a:latin typeface="Carlito"/>
                <a:cs typeface="Carlito"/>
              </a:rPr>
              <a:t>size</a:t>
            </a:r>
            <a:r>
              <a:rPr sz="2000" spc="-33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10" dirty="0">
                <a:latin typeface="Carlito"/>
                <a:cs typeface="Carlito"/>
              </a:rPr>
              <a:t>16.0.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solidFill>
                  <a:srgbClr val="0083B7"/>
                </a:solidFill>
                <a:latin typeface="Courier New"/>
                <a:cs typeface="Courier New"/>
              </a:rPr>
              <a:t>o </a:t>
            </a:r>
            <a:r>
              <a:rPr sz="2000" spc="5" dirty="0">
                <a:latin typeface="Carlito"/>
                <a:cs typeface="Carlito"/>
              </a:rPr>
              <a:t>Valid </a:t>
            </a:r>
            <a:r>
              <a:rPr sz="2000" spc="-15" dirty="0">
                <a:latin typeface="Carlito"/>
                <a:cs typeface="Carlito"/>
              </a:rPr>
              <a:t>subnets </a:t>
            </a:r>
            <a:r>
              <a:rPr sz="2000" spc="5" dirty="0">
                <a:latin typeface="Carlito"/>
                <a:cs typeface="Carlito"/>
              </a:rPr>
              <a:t>are </a:t>
            </a:r>
            <a:r>
              <a:rPr sz="2000" spc="10" dirty="0">
                <a:latin typeface="Carlito"/>
                <a:cs typeface="Carlito"/>
              </a:rPr>
              <a:t>16.0, 32.0, 48.0, </a:t>
            </a:r>
            <a:r>
              <a:rPr sz="2000" spc="-15" dirty="0">
                <a:latin typeface="Carlito"/>
                <a:cs typeface="Carlito"/>
              </a:rPr>
              <a:t>…, </a:t>
            </a:r>
            <a:r>
              <a:rPr sz="2000" spc="10" dirty="0">
                <a:latin typeface="Carlito"/>
                <a:cs typeface="Carlito"/>
              </a:rPr>
              <a:t>80.0, 96.0,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etc.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10" dirty="0">
                <a:latin typeface="Carlito"/>
                <a:cs typeface="Carlito"/>
              </a:rPr>
              <a:t>88.20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dirty="0">
                <a:latin typeface="Carlito"/>
                <a:cs typeface="Carlito"/>
              </a:rPr>
              <a:t>within </a:t>
            </a:r>
            <a:r>
              <a:rPr sz="2000" spc="5" dirty="0">
                <a:latin typeface="Carlito"/>
                <a:cs typeface="Carlito"/>
              </a:rPr>
              <a:t>80.0 </a:t>
            </a:r>
            <a:r>
              <a:rPr sz="2000" spc="-15" dirty="0">
                <a:latin typeface="Carlito"/>
                <a:cs typeface="Carlito"/>
              </a:rPr>
              <a:t>subnet, </a:t>
            </a:r>
            <a:r>
              <a:rPr sz="2000" spc="5" dirty="0">
                <a:latin typeface="Carlito"/>
                <a:cs typeface="Carlito"/>
              </a:rPr>
              <a:t>so </a:t>
            </a:r>
            <a:r>
              <a:rPr sz="2000" spc="-1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subnet </a:t>
            </a:r>
            <a:r>
              <a:rPr sz="2000" spc="-5" dirty="0">
                <a:latin typeface="Carlito"/>
                <a:cs typeface="Carlito"/>
              </a:rPr>
              <a:t>address </a:t>
            </a:r>
            <a:r>
              <a:rPr sz="2000" spc="5" dirty="0">
                <a:latin typeface="Carlito"/>
                <a:cs typeface="Carlito"/>
              </a:rPr>
              <a:t>is</a:t>
            </a:r>
            <a:r>
              <a:rPr sz="2000" spc="40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172.16.80.0/20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ts val="236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Next subnet </a:t>
            </a:r>
            <a:r>
              <a:rPr sz="2000" spc="5" dirty="0">
                <a:latin typeface="Carlito"/>
                <a:cs typeface="Carlito"/>
              </a:rPr>
              <a:t>is </a:t>
            </a:r>
            <a:r>
              <a:rPr sz="2000" spc="10" dirty="0">
                <a:latin typeface="Carlito"/>
                <a:cs typeface="Carlito"/>
              </a:rPr>
              <a:t>172.16.96.0, </a:t>
            </a:r>
            <a:r>
              <a:rPr sz="2000" spc="5" dirty="0">
                <a:latin typeface="Carlito"/>
                <a:cs typeface="Carlito"/>
              </a:rPr>
              <a:t>(broadcast </a:t>
            </a:r>
            <a:r>
              <a:rPr sz="2000" spc="-5" dirty="0">
                <a:latin typeface="Carlito"/>
                <a:cs typeface="Carlito"/>
              </a:rPr>
              <a:t>address </a:t>
            </a:r>
            <a:r>
              <a:rPr sz="2000" dirty="0">
                <a:latin typeface="Carlito"/>
                <a:cs typeface="Carlito"/>
              </a:rPr>
              <a:t>= </a:t>
            </a:r>
            <a:r>
              <a:rPr sz="2000" spc="-10" dirty="0">
                <a:latin typeface="Carlito"/>
                <a:cs typeface="Carlito"/>
              </a:rPr>
              <a:t>next subnet </a:t>
            </a:r>
            <a:r>
              <a:rPr sz="2000" dirty="0">
                <a:latin typeface="Carlito"/>
                <a:cs typeface="Carlito"/>
              </a:rPr>
              <a:t>– </a:t>
            </a:r>
            <a:r>
              <a:rPr sz="2000" spc="10" dirty="0">
                <a:latin typeface="Carlito"/>
                <a:cs typeface="Carlito"/>
              </a:rPr>
              <a:t>1)</a:t>
            </a:r>
            <a:r>
              <a:rPr sz="2000" spc="-4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=</a:t>
            </a:r>
            <a:endParaRPr sz="2000">
              <a:latin typeface="Carlito"/>
              <a:cs typeface="Carlito"/>
            </a:endParaRPr>
          </a:p>
          <a:p>
            <a:pPr marL="815975">
              <a:lnSpc>
                <a:spcPts val="2360"/>
              </a:lnSpc>
            </a:pPr>
            <a:r>
              <a:rPr sz="2000" spc="5" dirty="0">
                <a:latin typeface="Carlito"/>
                <a:cs typeface="Carlito"/>
              </a:rPr>
              <a:t>172.16.95.255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46101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–</a:t>
            </a:r>
            <a:r>
              <a:rPr b="1" spc="-5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Example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9647" y="4569523"/>
            <a:ext cx="170624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b="1" spc="-40" dirty="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sz="5600" b="1" spc="2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5600" b="1" spc="5" dirty="0">
                <a:solidFill>
                  <a:srgbClr val="FFFFFF"/>
                </a:solidFill>
                <a:latin typeface="Carlito"/>
                <a:cs typeface="Carlito"/>
              </a:rPr>
              <a:t>SM</a:t>
            </a:r>
            <a:endParaRPr sz="5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20975" y="2894202"/>
            <a:ext cx="3775075" cy="1525270"/>
            <a:chOff x="2720975" y="2894202"/>
            <a:chExt cx="3775075" cy="1525270"/>
          </a:xfrm>
        </p:grpSpPr>
        <p:sp>
          <p:nvSpPr>
            <p:cNvPr id="5" name="object 5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2999740" y="0"/>
                  </a:moveTo>
                  <a:lnTo>
                    <a:pt x="0" y="0"/>
                  </a:lnTo>
                  <a:lnTo>
                    <a:pt x="749935" y="749935"/>
                  </a:lnTo>
                  <a:lnTo>
                    <a:pt x="0" y="1499870"/>
                  </a:lnTo>
                  <a:lnTo>
                    <a:pt x="2999740" y="1499870"/>
                  </a:lnTo>
                  <a:lnTo>
                    <a:pt x="3749675" y="749935"/>
                  </a:lnTo>
                  <a:lnTo>
                    <a:pt x="2999740" y="0"/>
                  </a:lnTo>
                  <a:close/>
                </a:path>
              </a:pathLst>
            </a:custGeom>
            <a:solidFill>
              <a:srgbClr val="B11A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0" y="0"/>
                  </a:moveTo>
                  <a:lnTo>
                    <a:pt x="2999740" y="0"/>
                  </a:lnTo>
                  <a:lnTo>
                    <a:pt x="3749675" y="749935"/>
                  </a:lnTo>
                  <a:lnTo>
                    <a:pt x="2999740" y="1499870"/>
                  </a:lnTo>
                  <a:lnTo>
                    <a:pt x="0" y="1499870"/>
                  </a:lnTo>
                  <a:lnTo>
                    <a:pt x="749935" y="74993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446015" y="3065144"/>
            <a:ext cx="3746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3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Addressing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110680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25" dirty="0">
                <a:latin typeface="Carlito"/>
                <a:cs typeface="Carlito"/>
              </a:rPr>
              <a:t>V</a:t>
            </a:r>
            <a:r>
              <a:rPr b="1" dirty="0">
                <a:latin typeface="Carlito"/>
                <a:cs typeface="Carlito"/>
              </a:rPr>
              <a:t>L</a:t>
            </a:r>
            <a:r>
              <a:rPr b="1" spc="-30" dirty="0">
                <a:latin typeface="Carlito"/>
                <a:cs typeface="Carlito"/>
              </a:rPr>
              <a:t>S</a:t>
            </a:r>
            <a:r>
              <a:rPr b="1" dirty="0">
                <a:latin typeface="Carlito"/>
                <a:cs typeface="Carlito"/>
              </a:rPr>
              <a:t>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48654"/>
            <a:ext cx="7741284" cy="407479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38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dirty="0">
                <a:latin typeface="Carlito"/>
                <a:cs typeface="Carlito"/>
              </a:rPr>
              <a:t>Stands for </a:t>
            </a:r>
            <a:r>
              <a:rPr sz="2400" spc="-10" dirty="0">
                <a:latin typeface="Carlito"/>
                <a:cs typeface="Carlito"/>
              </a:rPr>
              <a:t>Variable </a:t>
            </a:r>
            <a:r>
              <a:rPr sz="2400" spc="5" dirty="0">
                <a:latin typeface="Carlito"/>
                <a:cs typeface="Carlito"/>
              </a:rPr>
              <a:t>Length </a:t>
            </a:r>
            <a:r>
              <a:rPr sz="2400" spc="10" dirty="0">
                <a:latin typeface="Carlito"/>
                <a:cs typeface="Carlito"/>
              </a:rPr>
              <a:t>Subnet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Mask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45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5" dirty="0">
                <a:latin typeface="Carlito"/>
                <a:cs typeface="Carlito"/>
              </a:rPr>
              <a:t>Every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10" dirty="0">
                <a:latin typeface="Carlito"/>
                <a:cs typeface="Carlito"/>
              </a:rPr>
              <a:t>will </a:t>
            </a:r>
            <a:r>
              <a:rPr sz="2400" spc="5" dirty="0">
                <a:latin typeface="Carlito"/>
                <a:cs typeface="Carlito"/>
              </a:rPr>
              <a:t>have </a:t>
            </a:r>
            <a:r>
              <a:rPr sz="2400" dirty="0">
                <a:latin typeface="Carlito"/>
                <a:cs typeface="Carlito"/>
              </a:rPr>
              <a:t>different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5" dirty="0">
                <a:latin typeface="Carlito"/>
                <a:cs typeface="Carlito"/>
              </a:rPr>
              <a:t>mask </a:t>
            </a:r>
            <a:r>
              <a:rPr sz="2400" dirty="0">
                <a:latin typeface="Carlito"/>
                <a:cs typeface="Carlito"/>
              </a:rPr>
              <a:t>based</a:t>
            </a:r>
            <a:r>
              <a:rPr sz="2400" spc="-19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on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45"/>
              </a:lnSpc>
            </a:pPr>
            <a:r>
              <a:rPr sz="2400" dirty="0">
                <a:latin typeface="Carlito"/>
                <a:cs typeface="Carlito"/>
              </a:rPr>
              <a:t>requirement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0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0" dirty="0">
                <a:latin typeface="Carlito"/>
                <a:cs typeface="Carlito"/>
              </a:rPr>
              <a:t>VLSM </a:t>
            </a:r>
            <a:r>
              <a:rPr sz="2400" dirty="0">
                <a:latin typeface="Carlito"/>
                <a:cs typeface="Carlito"/>
              </a:rPr>
              <a:t>is a </a:t>
            </a:r>
            <a:r>
              <a:rPr sz="2400" spc="5" dirty="0">
                <a:latin typeface="Carlito"/>
                <a:cs typeface="Carlito"/>
              </a:rPr>
              <a:t>method of designating </a:t>
            </a:r>
            <a:r>
              <a:rPr sz="2400" dirty="0">
                <a:latin typeface="Carlito"/>
                <a:cs typeface="Carlito"/>
              </a:rPr>
              <a:t>a different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5" dirty="0">
                <a:latin typeface="Carlito"/>
                <a:cs typeface="Carlito"/>
              </a:rPr>
              <a:t>mask</a:t>
            </a:r>
            <a:r>
              <a:rPr sz="2400" spc="-37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for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5"/>
              </a:lnSpc>
            </a:pP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same </a:t>
            </a:r>
            <a:r>
              <a:rPr sz="2400" spc="-10" dirty="0">
                <a:latin typeface="Carlito"/>
                <a:cs typeface="Carlito"/>
              </a:rPr>
              <a:t>network </a:t>
            </a:r>
            <a:r>
              <a:rPr sz="2400" spc="5" dirty="0">
                <a:latin typeface="Carlito"/>
                <a:cs typeface="Carlito"/>
              </a:rPr>
              <a:t>number on </a:t>
            </a:r>
            <a:r>
              <a:rPr sz="2400" dirty="0">
                <a:latin typeface="Carlito"/>
                <a:cs typeface="Carlito"/>
              </a:rPr>
              <a:t>different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subnets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5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0" dirty="0">
                <a:latin typeface="Carlito"/>
                <a:cs typeface="Carlito"/>
              </a:rPr>
              <a:t>Can </a:t>
            </a:r>
            <a:r>
              <a:rPr sz="2400" spc="10" dirty="0">
                <a:latin typeface="Carlito"/>
                <a:cs typeface="Carlito"/>
              </a:rPr>
              <a:t>use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10" dirty="0">
                <a:latin typeface="Carlito"/>
                <a:cs typeface="Carlito"/>
              </a:rPr>
              <a:t>long </a:t>
            </a:r>
            <a:r>
              <a:rPr sz="2400" spc="-5" dirty="0">
                <a:latin typeface="Carlito"/>
                <a:cs typeface="Carlito"/>
              </a:rPr>
              <a:t>mask </a:t>
            </a:r>
            <a:r>
              <a:rPr sz="2400" spc="5" dirty="0">
                <a:latin typeface="Carlito"/>
                <a:cs typeface="Carlito"/>
              </a:rPr>
              <a:t>on </a:t>
            </a:r>
            <a:r>
              <a:rPr sz="2400" spc="-5" dirty="0">
                <a:latin typeface="Carlito"/>
                <a:cs typeface="Carlito"/>
              </a:rPr>
              <a:t>networks </a:t>
            </a:r>
            <a:r>
              <a:rPr sz="2400" spc="-10" dirty="0">
                <a:latin typeface="Carlito"/>
                <a:cs typeface="Carlito"/>
              </a:rPr>
              <a:t>with </a:t>
            </a:r>
            <a:r>
              <a:rPr sz="2400" spc="-5" dirty="0">
                <a:latin typeface="Carlito"/>
                <a:cs typeface="Carlito"/>
              </a:rPr>
              <a:t>few </a:t>
            </a:r>
            <a:r>
              <a:rPr sz="2400" spc="10" dirty="0">
                <a:latin typeface="Carlito"/>
                <a:cs typeface="Carlito"/>
              </a:rPr>
              <a:t>hosts </a:t>
            </a:r>
            <a:r>
              <a:rPr sz="2400" spc="-5" dirty="0">
                <a:latin typeface="Carlito"/>
                <a:cs typeface="Carlito"/>
              </a:rPr>
              <a:t>and</a:t>
            </a:r>
            <a:r>
              <a:rPr sz="2400" spc="-1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5"/>
              </a:lnSpc>
            </a:pPr>
            <a:r>
              <a:rPr sz="2400" dirty="0">
                <a:latin typeface="Carlito"/>
                <a:cs typeface="Carlito"/>
              </a:rPr>
              <a:t>shorter </a:t>
            </a:r>
            <a:r>
              <a:rPr sz="2400" spc="-5" dirty="0">
                <a:latin typeface="Carlito"/>
                <a:cs typeface="Carlito"/>
              </a:rPr>
              <a:t>mask </a:t>
            </a:r>
            <a:r>
              <a:rPr sz="2400" spc="5" dirty="0">
                <a:latin typeface="Carlito"/>
                <a:cs typeface="Carlito"/>
              </a:rPr>
              <a:t>on </a:t>
            </a:r>
            <a:r>
              <a:rPr sz="2400" spc="10" dirty="0">
                <a:latin typeface="Carlito"/>
                <a:cs typeface="Carlito"/>
              </a:rPr>
              <a:t>subnets </a:t>
            </a:r>
            <a:r>
              <a:rPr sz="2400" spc="-10" dirty="0">
                <a:latin typeface="Carlito"/>
                <a:cs typeface="Carlito"/>
              </a:rPr>
              <a:t>with </a:t>
            </a:r>
            <a:r>
              <a:rPr sz="2400" spc="-5" dirty="0">
                <a:latin typeface="Carlito"/>
                <a:cs typeface="Carlito"/>
              </a:rPr>
              <a:t>many</a:t>
            </a:r>
            <a:r>
              <a:rPr sz="2400" spc="-155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hosts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5"/>
              </a:lnSpc>
              <a:spcBef>
                <a:spcPts val="13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5" dirty="0">
                <a:latin typeface="Carlito"/>
                <a:cs typeface="Carlito"/>
              </a:rPr>
              <a:t>With </a:t>
            </a:r>
            <a:r>
              <a:rPr sz="2400" spc="10" dirty="0">
                <a:latin typeface="Carlito"/>
                <a:cs typeface="Carlito"/>
              </a:rPr>
              <a:t>VLSMs </a:t>
            </a:r>
            <a:r>
              <a:rPr sz="2400" spc="-20" dirty="0">
                <a:latin typeface="Carlito"/>
                <a:cs typeface="Carlito"/>
              </a:rPr>
              <a:t>we </a:t>
            </a:r>
            <a:r>
              <a:rPr sz="2400" spc="-5" dirty="0">
                <a:latin typeface="Carlito"/>
                <a:cs typeface="Carlito"/>
              </a:rPr>
              <a:t>can </a:t>
            </a:r>
            <a:r>
              <a:rPr sz="2400" spc="5" dirty="0">
                <a:latin typeface="Carlito"/>
                <a:cs typeface="Carlito"/>
              </a:rPr>
              <a:t>have </a:t>
            </a:r>
            <a:r>
              <a:rPr sz="2400" dirty="0">
                <a:latin typeface="Carlito"/>
                <a:cs typeface="Carlito"/>
              </a:rPr>
              <a:t>different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dirty="0">
                <a:latin typeface="Carlito"/>
                <a:cs typeface="Carlito"/>
              </a:rPr>
              <a:t>masks</a:t>
            </a:r>
            <a:r>
              <a:rPr sz="2400" spc="-20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for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0"/>
              </a:lnSpc>
            </a:pPr>
            <a:r>
              <a:rPr sz="2400" dirty="0">
                <a:latin typeface="Carlito"/>
                <a:cs typeface="Carlito"/>
              </a:rPr>
              <a:t>different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subnets.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110680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25" dirty="0">
                <a:latin typeface="Carlito"/>
                <a:cs typeface="Carlito"/>
              </a:rPr>
              <a:t>V</a:t>
            </a:r>
            <a:r>
              <a:rPr b="1" dirty="0">
                <a:latin typeface="Carlito"/>
                <a:cs typeface="Carlito"/>
              </a:rPr>
              <a:t>L</a:t>
            </a:r>
            <a:r>
              <a:rPr b="1" spc="-30" dirty="0">
                <a:latin typeface="Carlito"/>
                <a:cs typeface="Carlito"/>
              </a:rPr>
              <a:t>S</a:t>
            </a:r>
            <a:r>
              <a:rPr b="1" dirty="0">
                <a:latin typeface="Carlito"/>
                <a:cs typeface="Carlito"/>
              </a:rPr>
              <a:t>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388783"/>
            <a:ext cx="7742555" cy="487934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0" dirty="0">
                <a:latin typeface="Carlito"/>
                <a:cs typeface="Carlito"/>
              </a:rPr>
              <a:t>Suppose </a:t>
            </a:r>
            <a:r>
              <a:rPr sz="2400" spc="-20" dirty="0">
                <a:latin typeface="Carlito"/>
                <a:cs typeface="Carlito"/>
              </a:rPr>
              <a:t>we </a:t>
            </a:r>
            <a:r>
              <a:rPr sz="2400" spc="5" dirty="0">
                <a:latin typeface="Carlito"/>
                <a:cs typeface="Carlito"/>
              </a:rPr>
              <a:t>have the </a:t>
            </a:r>
            <a:r>
              <a:rPr sz="2400" dirty="0">
                <a:latin typeface="Carlito"/>
                <a:cs typeface="Carlito"/>
              </a:rPr>
              <a:t>following</a:t>
            </a:r>
            <a:r>
              <a:rPr sz="2400" spc="-1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networks:</a:t>
            </a:r>
            <a:endParaRPr sz="24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80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1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60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0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2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30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815975" lvl="1" indent="-346075">
              <a:lnSpc>
                <a:spcPct val="100000"/>
              </a:lnSpc>
              <a:spcBef>
                <a:spcPts val="725"/>
              </a:spcBef>
              <a:buClr>
                <a:srgbClr val="0083B7"/>
              </a:buClr>
              <a:buFont typeface="Courier New"/>
              <a:buChar char="o"/>
              <a:tabLst>
                <a:tab pos="816610" algn="l"/>
              </a:tabLst>
            </a:pP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3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10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21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network </a:t>
            </a:r>
            <a:r>
              <a:rPr sz="2400" spc="-5" dirty="0">
                <a:latin typeface="Carlito"/>
                <a:cs typeface="Carlito"/>
              </a:rPr>
              <a:t>address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200.50.60.0/24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5"/>
              </a:lnSpc>
              <a:spcBef>
                <a:spcPts val="13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0" dirty="0">
                <a:latin typeface="Carlito"/>
                <a:cs typeface="Carlito"/>
              </a:rPr>
              <a:t>After </a:t>
            </a:r>
            <a:r>
              <a:rPr sz="2400" spc="5" dirty="0">
                <a:latin typeface="Carlito"/>
                <a:cs typeface="Carlito"/>
              </a:rPr>
              <a:t>subnetting: </a:t>
            </a:r>
            <a:r>
              <a:rPr sz="2400" spc="-20" dirty="0">
                <a:latin typeface="Carlito"/>
                <a:cs typeface="Carlito"/>
              </a:rPr>
              <a:t>we </a:t>
            </a:r>
            <a:r>
              <a:rPr sz="2400" spc="-10" dirty="0">
                <a:latin typeface="Carlito"/>
                <a:cs typeface="Carlito"/>
              </a:rPr>
              <a:t>will </a:t>
            </a:r>
            <a:r>
              <a:rPr sz="2400" spc="5" dirty="0">
                <a:latin typeface="Carlito"/>
                <a:cs typeface="Carlito"/>
              </a:rPr>
              <a:t>have </a:t>
            </a:r>
            <a:r>
              <a:rPr sz="2400" dirty="0">
                <a:latin typeface="Carlito"/>
                <a:cs typeface="Carlito"/>
              </a:rPr>
              <a:t>4 </a:t>
            </a:r>
            <a:r>
              <a:rPr sz="2400" spc="10" dirty="0">
                <a:latin typeface="Carlito"/>
                <a:cs typeface="Carlito"/>
              </a:rPr>
              <a:t>subnets </a:t>
            </a:r>
            <a:r>
              <a:rPr sz="2400" dirty="0">
                <a:latin typeface="Carlito"/>
                <a:cs typeface="Carlito"/>
              </a:rPr>
              <a:t>each </a:t>
            </a:r>
            <a:r>
              <a:rPr sz="2400" spc="-10" dirty="0">
                <a:latin typeface="Carlito"/>
                <a:cs typeface="Carlito"/>
              </a:rPr>
              <a:t>with 62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15" dirty="0">
                <a:latin typeface="Carlito"/>
                <a:cs typeface="Carlito"/>
              </a:rPr>
              <a:t>IP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5"/>
              </a:lnSpc>
            </a:pPr>
            <a:r>
              <a:rPr sz="2400" dirty="0">
                <a:latin typeface="Carlito"/>
                <a:cs typeface="Carlito"/>
              </a:rPr>
              <a:t>addresses.</a:t>
            </a:r>
            <a:endParaRPr sz="2400">
              <a:latin typeface="Carlito"/>
              <a:cs typeface="Carlito"/>
            </a:endParaRPr>
          </a:p>
          <a:p>
            <a:pPr marL="246379" marR="5080" indent="-234315">
              <a:lnSpc>
                <a:spcPct val="94600"/>
              </a:lnSpc>
              <a:spcBef>
                <a:spcPts val="144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5" dirty="0">
                <a:latin typeface="Carlito"/>
                <a:cs typeface="Carlito"/>
              </a:rPr>
              <a:t>Network </a:t>
            </a:r>
            <a:r>
              <a:rPr sz="2400" dirty="0">
                <a:latin typeface="Carlito"/>
                <a:cs typeface="Carlito"/>
              </a:rPr>
              <a:t>2 </a:t>
            </a:r>
            <a:r>
              <a:rPr sz="2400" spc="-10" dirty="0">
                <a:latin typeface="Carlito"/>
                <a:cs typeface="Carlito"/>
              </a:rPr>
              <a:t>with 30 </a:t>
            </a:r>
            <a:r>
              <a:rPr sz="2400" spc="10" dirty="0">
                <a:latin typeface="Carlito"/>
                <a:cs typeface="Carlito"/>
              </a:rPr>
              <a:t>hosts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network </a:t>
            </a:r>
            <a:r>
              <a:rPr sz="2400" dirty="0">
                <a:latin typeface="Carlito"/>
                <a:cs typeface="Carlito"/>
              </a:rPr>
              <a:t>3 </a:t>
            </a:r>
            <a:r>
              <a:rPr sz="2400" spc="-10" dirty="0">
                <a:latin typeface="Carlito"/>
                <a:cs typeface="Carlito"/>
              </a:rPr>
              <a:t>with 10 </a:t>
            </a:r>
            <a:r>
              <a:rPr sz="2400" spc="10" dirty="0">
                <a:latin typeface="Carlito"/>
                <a:cs typeface="Carlito"/>
              </a:rPr>
              <a:t>hosts </a:t>
            </a:r>
            <a:r>
              <a:rPr sz="2400" spc="-10" dirty="0">
                <a:latin typeface="Carlito"/>
                <a:cs typeface="Carlito"/>
              </a:rPr>
              <a:t>will </a:t>
            </a:r>
            <a:r>
              <a:rPr sz="2400" spc="5" dirty="0">
                <a:latin typeface="Carlito"/>
                <a:cs typeface="Carlito"/>
              </a:rPr>
              <a:t>be  </a:t>
            </a:r>
            <a:r>
              <a:rPr sz="2400" dirty="0">
                <a:latin typeface="Carlito"/>
                <a:cs typeface="Carlito"/>
              </a:rPr>
              <a:t>assigned a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10" dirty="0">
                <a:latin typeface="Carlito"/>
                <a:cs typeface="Carlito"/>
              </a:rPr>
              <a:t>with 62 </a:t>
            </a:r>
            <a:r>
              <a:rPr sz="2400" spc="15" dirty="0">
                <a:latin typeface="Carlito"/>
                <a:cs typeface="Carlito"/>
              </a:rPr>
              <a:t>IP </a:t>
            </a:r>
            <a:r>
              <a:rPr sz="2400" dirty="0">
                <a:latin typeface="Carlito"/>
                <a:cs typeface="Carlito"/>
              </a:rPr>
              <a:t>addresses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5" dirty="0">
                <a:latin typeface="Carlito"/>
                <a:cs typeface="Carlito"/>
              </a:rPr>
              <a:t>this </a:t>
            </a:r>
            <a:r>
              <a:rPr sz="2400" spc="-10" dirty="0">
                <a:latin typeface="Carlito"/>
                <a:cs typeface="Carlito"/>
              </a:rPr>
              <a:t>will waste  </a:t>
            </a:r>
            <a:r>
              <a:rPr sz="2400" spc="5" dirty="0">
                <a:latin typeface="Carlito"/>
                <a:cs typeface="Carlito"/>
              </a:rPr>
              <a:t>some </a:t>
            </a:r>
            <a:r>
              <a:rPr sz="2400" spc="15" dirty="0">
                <a:latin typeface="Carlito"/>
                <a:cs typeface="Carlito"/>
              </a:rPr>
              <a:t>IP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addresses.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3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0" dirty="0">
                <a:latin typeface="Carlito"/>
                <a:cs typeface="Carlito"/>
              </a:rPr>
              <a:t>VLSM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10" dirty="0">
                <a:latin typeface="Carlito"/>
                <a:cs typeface="Carlito"/>
              </a:rPr>
              <a:t>used </a:t>
            </a:r>
            <a:r>
              <a:rPr sz="2400" dirty="0">
                <a:latin typeface="Carlito"/>
                <a:cs typeface="Carlito"/>
              </a:rPr>
              <a:t>to </a:t>
            </a:r>
            <a:r>
              <a:rPr sz="2400" spc="5" dirty="0">
                <a:latin typeface="Carlito"/>
                <a:cs typeface="Carlito"/>
              </a:rPr>
              <a:t>save these </a:t>
            </a:r>
            <a:r>
              <a:rPr sz="2400" spc="15" dirty="0">
                <a:latin typeface="Carlito"/>
                <a:cs typeface="Carlito"/>
              </a:rPr>
              <a:t>IP</a:t>
            </a:r>
            <a:r>
              <a:rPr sz="2400" spc="-2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addresses.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110680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25" dirty="0">
                <a:latin typeface="Carlito"/>
                <a:cs typeface="Carlito"/>
              </a:rPr>
              <a:t>V</a:t>
            </a:r>
            <a:r>
              <a:rPr b="1" dirty="0">
                <a:latin typeface="Carlito"/>
                <a:cs typeface="Carlito"/>
              </a:rPr>
              <a:t>L</a:t>
            </a:r>
            <a:r>
              <a:rPr b="1" spc="-30" dirty="0">
                <a:latin typeface="Carlito"/>
                <a:cs typeface="Carlito"/>
              </a:rPr>
              <a:t>S</a:t>
            </a:r>
            <a:r>
              <a:rPr b="1" dirty="0">
                <a:latin typeface="Carlito"/>
                <a:cs typeface="Carlito"/>
              </a:rPr>
              <a:t>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249554" indent="-234315">
              <a:lnSpc>
                <a:spcPct val="100000"/>
              </a:lnSpc>
              <a:spcBef>
                <a:spcPts val="1380"/>
              </a:spcBef>
              <a:buClr>
                <a:srgbClr val="0083B7"/>
              </a:buClr>
              <a:buFont typeface="Wingdings"/>
              <a:buChar char=""/>
              <a:tabLst>
                <a:tab pos="250190" algn="l"/>
              </a:tabLst>
            </a:pPr>
            <a:r>
              <a:rPr spc="10" dirty="0"/>
              <a:t>We </a:t>
            </a:r>
            <a:r>
              <a:rPr spc="-5" dirty="0"/>
              <a:t>can say that </a:t>
            </a:r>
            <a:r>
              <a:rPr spc="10" dirty="0"/>
              <a:t>VLSM </a:t>
            </a:r>
            <a:r>
              <a:rPr dirty="0"/>
              <a:t>is a </a:t>
            </a:r>
            <a:r>
              <a:rPr spc="5" dirty="0"/>
              <a:t>subnetting </a:t>
            </a:r>
            <a:r>
              <a:rPr dirty="0"/>
              <a:t>for </a:t>
            </a:r>
            <a:r>
              <a:rPr spc="5" dirty="0"/>
              <a:t>the</a:t>
            </a:r>
            <a:r>
              <a:rPr spc="-225" dirty="0"/>
              <a:t> </a:t>
            </a:r>
            <a:r>
              <a:rPr spc="5" dirty="0"/>
              <a:t>subnetting.</a:t>
            </a:r>
          </a:p>
          <a:p>
            <a:pPr marL="249554" marR="5080" indent="-234315">
              <a:lnSpc>
                <a:spcPct val="95500"/>
              </a:lnSpc>
              <a:spcBef>
                <a:spcPts val="1415"/>
              </a:spcBef>
              <a:buClr>
                <a:srgbClr val="0083B7"/>
              </a:buClr>
              <a:buFont typeface="Wingdings"/>
              <a:buChar char=""/>
              <a:tabLst>
                <a:tab pos="250190" algn="l"/>
              </a:tabLst>
            </a:pPr>
            <a:r>
              <a:rPr spc="15" dirty="0"/>
              <a:t>In </a:t>
            </a:r>
            <a:r>
              <a:rPr spc="5" dirty="0"/>
              <a:t>previous </a:t>
            </a:r>
            <a:r>
              <a:rPr dirty="0"/>
              <a:t>example, each </a:t>
            </a:r>
            <a:r>
              <a:rPr spc="10" dirty="0"/>
              <a:t>subnet </a:t>
            </a:r>
            <a:r>
              <a:rPr spc="5" dirty="0"/>
              <a:t>provides </a:t>
            </a:r>
            <a:r>
              <a:rPr spc="-10" dirty="0"/>
              <a:t>62 </a:t>
            </a:r>
            <a:r>
              <a:rPr spc="15" dirty="0"/>
              <a:t>IP </a:t>
            </a:r>
            <a:r>
              <a:rPr dirty="0"/>
              <a:t>addresses.  </a:t>
            </a:r>
            <a:r>
              <a:rPr spc="5" dirty="0"/>
              <a:t>For </a:t>
            </a:r>
            <a:r>
              <a:rPr spc="-10" dirty="0"/>
              <a:t>network </a:t>
            </a:r>
            <a:r>
              <a:rPr dirty="0"/>
              <a:t>2 </a:t>
            </a:r>
            <a:r>
              <a:rPr spc="-20" dirty="0"/>
              <a:t>we </a:t>
            </a:r>
            <a:r>
              <a:rPr spc="5" dirty="0"/>
              <a:t>need only </a:t>
            </a:r>
            <a:r>
              <a:rPr spc="-10" dirty="0"/>
              <a:t>30 </a:t>
            </a:r>
            <a:r>
              <a:rPr dirty="0"/>
              <a:t>addresses </a:t>
            </a:r>
            <a:r>
              <a:rPr spc="-5" dirty="0"/>
              <a:t>and </a:t>
            </a:r>
            <a:r>
              <a:rPr dirty="0"/>
              <a:t>for </a:t>
            </a:r>
            <a:r>
              <a:rPr spc="-10" dirty="0"/>
              <a:t>network </a:t>
            </a:r>
            <a:r>
              <a:rPr dirty="0"/>
              <a:t>3  </a:t>
            </a:r>
            <a:r>
              <a:rPr spc="-20" dirty="0"/>
              <a:t>we </a:t>
            </a:r>
            <a:r>
              <a:rPr spc="5" dirty="0"/>
              <a:t>need only </a:t>
            </a:r>
            <a:r>
              <a:rPr spc="-10" dirty="0"/>
              <a:t>10 </a:t>
            </a:r>
            <a:r>
              <a:rPr dirty="0"/>
              <a:t>addresses, </a:t>
            </a:r>
            <a:r>
              <a:rPr spc="5" dirty="0"/>
              <a:t>so </a:t>
            </a:r>
            <a:r>
              <a:rPr spc="-20" dirty="0"/>
              <a:t>we </a:t>
            </a:r>
            <a:r>
              <a:rPr spc="10" dirty="0"/>
              <a:t>do </a:t>
            </a:r>
            <a:r>
              <a:rPr dirty="0"/>
              <a:t>a </a:t>
            </a:r>
            <a:r>
              <a:rPr spc="10" dirty="0"/>
              <a:t>subnetting </a:t>
            </a:r>
            <a:r>
              <a:rPr dirty="0"/>
              <a:t>for </a:t>
            </a:r>
            <a:r>
              <a:rPr spc="5" dirty="0"/>
              <a:t>the  </a:t>
            </a:r>
            <a:r>
              <a:rPr spc="10" dirty="0"/>
              <a:t>subnet </a:t>
            </a:r>
            <a:r>
              <a:rPr spc="-5" dirty="0"/>
              <a:t>that </a:t>
            </a:r>
            <a:r>
              <a:rPr spc="5" dirty="0"/>
              <a:t>provides </a:t>
            </a:r>
            <a:r>
              <a:rPr spc="-10" dirty="0"/>
              <a:t>62 </a:t>
            </a:r>
            <a:r>
              <a:rPr spc="15" dirty="0"/>
              <a:t>IP</a:t>
            </a:r>
            <a:r>
              <a:rPr spc="-200" dirty="0"/>
              <a:t> </a:t>
            </a:r>
            <a:r>
              <a:rPr dirty="0"/>
              <a:t>addresses.</a:t>
            </a:r>
          </a:p>
          <a:p>
            <a:pPr marL="249554" indent="-234315">
              <a:lnSpc>
                <a:spcPct val="100000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50190" algn="l"/>
              </a:tabLst>
            </a:pPr>
            <a:r>
              <a:rPr spc="5" dirty="0"/>
              <a:t>Each </a:t>
            </a:r>
            <a:r>
              <a:rPr spc="10" dirty="0"/>
              <a:t>subnet </a:t>
            </a:r>
            <a:r>
              <a:rPr dirty="0"/>
              <a:t>is a </a:t>
            </a:r>
            <a:r>
              <a:rPr spc="-5" dirty="0"/>
              <a:t>network </a:t>
            </a:r>
            <a:r>
              <a:rPr dirty="0"/>
              <a:t>in its</a:t>
            </a:r>
            <a:r>
              <a:rPr spc="-140" dirty="0"/>
              <a:t> </a:t>
            </a:r>
            <a:r>
              <a:rPr spc="-5" dirty="0"/>
              <a:t>own.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2122" y="3915590"/>
            <a:ext cx="5435091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28194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VLSM</a:t>
            </a:r>
            <a:r>
              <a:rPr b="1" spc="-10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Example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7367" y="1178242"/>
            <a:ext cx="7608570" cy="4756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46379" marR="5080" indent="-233679">
              <a:lnSpc>
                <a:spcPct val="76900"/>
              </a:lnSpc>
              <a:spcBef>
                <a:spcPts val="590"/>
              </a:spcBef>
              <a:buClr>
                <a:srgbClr val="0083B7"/>
              </a:buClr>
              <a:buFont typeface="Wingdings"/>
              <a:buChar char=""/>
              <a:tabLst>
                <a:tab pos="245745" algn="l"/>
                <a:tab pos="246379" algn="l"/>
              </a:tabLst>
            </a:pPr>
            <a:r>
              <a:rPr sz="1650" spc="25" dirty="0">
                <a:latin typeface="Carlito"/>
                <a:cs typeface="Carlito"/>
              </a:rPr>
              <a:t>VLSM </a:t>
            </a:r>
            <a:r>
              <a:rPr sz="1650" spc="10" dirty="0">
                <a:latin typeface="Carlito"/>
                <a:cs typeface="Carlito"/>
              </a:rPr>
              <a:t>allows us to </a:t>
            </a:r>
            <a:r>
              <a:rPr sz="1650" spc="5" dirty="0">
                <a:latin typeface="Carlito"/>
                <a:cs typeface="Carlito"/>
              </a:rPr>
              <a:t>use </a:t>
            </a:r>
            <a:r>
              <a:rPr sz="1650" spc="10" dirty="0">
                <a:latin typeface="Carlito"/>
                <a:cs typeface="Carlito"/>
              </a:rPr>
              <a:t>one </a:t>
            </a:r>
            <a:r>
              <a:rPr sz="1650" spc="5" dirty="0">
                <a:latin typeface="Carlito"/>
                <a:cs typeface="Carlito"/>
              </a:rPr>
              <a:t>class </a:t>
            </a:r>
            <a:r>
              <a:rPr sz="1650" spc="15" dirty="0">
                <a:latin typeface="Carlito"/>
                <a:cs typeface="Carlito"/>
              </a:rPr>
              <a:t>C </a:t>
            </a:r>
            <a:r>
              <a:rPr sz="1650" spc="20" dirty="0">
                <a:latin typeface="Carlito"/>
                <a:cs typeface="Carlito"/>
              </a:rPr>
              <a:t>(192.168.10.0/24) </a:t>
            </a:r>
            <a:r>
              <a:rPr sz="1650" spc="-5" dirty="0">
                <a:latin typeface="Carlito"/>
                <a:cs typeface="Carlito"/>
              </a:rPr>
              <a:t>address </a:t>
            </a:r>
            <a:r>
              <a:rPr sz="1650" spc="10" dirty="0">
                <a:latin typeface="Carlito"/>
                <a:cs typeface="Carlito"/>
              </a:rPr>
              <a:t>to </a:t>
            </a:r>
            <a:r>
              <a:rPr sz="1650" spc="5" dirty="0">
                <a:latin typeface="Carlito"/>
                <a:cs typeface="Carlito"/>
              </a:rPr>
              <a:t>design </a:t>
            </a:r>
            <a:r>
              <a:rPr sz="1650" spc="15" dirty="0">
                <a:latin typeface="Carlito"/>
                <a:cs typeface="Carlito"/>
              </a:rPr>
              <a:t>a </a:t>
            </a:r>
            <a:r>
              <a:rPr sz="1650" spc="5" dirty="0">
                <a:latin typeface="Carlito"/>
                <a:cs typeface="Carlito"/>
              </a:rPr>
              <a:t>networking  scheme </a:t>
            </a:r>
            <a:r>
              <a:rPr sz="1650" spc="10" dirty="0">
                <a:latin typeface="Carlito"/>
                <a:cs typeface="Carlito"/>
              </a:rPr>
              <a:t>to </a:t>
            </a:r>
            <a:r>
              <a:rPr sz="1650" spc="-5" dirty="0">
                <a:latin typeface="Carlito"/>
                <a:cs typeface="Carlito"/>
              </a:rPr>
              <a:t>meet </a:t>
            </a:r>
            <a:r>
              <a:rPr sz="1650" spc="10" dirty="0">
                <a:latin typeface="Carlito"/>
                <a:cs typeface="Carlito"/>
              </a:rPr>
              <a:t>the </a:t>
            </a:r>
            <a:r>
              <a:rPr sz="1650" spc="5" dirty="0">
                <a:latin typeface="Carlito"/>
                <a:cs typeface="Carlito"/>
              </a:rPr>
              <a:t>following</a:t>
            </a:r>
            <a:r>
              <a:rPr sz="1650" spc="30" dirty="0">
                <a:latin typeface="Carlito"/>
                <a:cs typeface="Carlito"/>
              </a:rPr>
              <a:t> </a:t>
            </a:r>
            <a:r>
              <a:rPr sz="1650" spc="-5" dirty="0">
                <a:latin typeface="Carlito"/>
                <a:cs typeface="Carlito"/>
              </a:rPr>
              <a:t>requirements: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4885" y="1621980"/>
            <a:ext cx="776605" cy="168402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60"/>
              </a:spcBef>
            </a:pPr>
            <a:r>
              <a:rPr sz="1450" spc="5" dirty="0">
                <a:latin typeface="Carlito"/>
                <a:cs typeface="Carlito"/>
              </a:rPr>
              <a:t>B</a:t>
            </a:r>
            <a:r>
              <a:rPr sz="1450" spc="20" dirty="0">
                <a:latin typeface="Carlito"/>
                <a:cs typeface="Carlito"/>
              </a:rPr>
              <a:t>a</a:t>
            </a:r>
            <a:r>
              <a:rPr sz="1450" spc="-45" dirty="0">
                <a:latin typeface="Carlito"/>
                <a:cs typeface="Carlito"/>
              </a:rPr>
              <a:t>ng</a:t>
            </a:r>
            <a:r>
              <a:rPr sz="1450" spc="20" dirty="0">
                <a:latin typeface="Carlito"/>
                <a:cs typeface="Carlito"/>
              </a:rPr>
              <a:t>a</a:t>
            </a:r>
            <a:r>
              <a:rPr sz="1450" spc="-20" dirty="0">
                <a:latin typeface="Carlito"/>
                <a:cs typeface="Carlito"/>
              </a:rPr>
              <a:t>l</a:t>
            </a:r>
            <a:r>
              <a:rPr sz="1450" spc="30" dirty="0">
                <a:latin typeface="Carlito"/>
                <a:cs typeface="Carlito"/>
              </a:rPr>
              <a:t>o</a:t>
            </a:r>
            <a:r>
              <a:rPr sz="1450" spc="-30" dirty="0">
                <a:latin typeface="Carlito"/>
                <a:cs typeface="Carlito"/>
              </a:rPr>
              <a:t>r</a:t>
            </a:r>
            <a:r>
              <a:rPr sz="1450" spc="-5" dirty="0">
                <a:latin typeface="Carlito"/>
                <a:cs typeface="Carlito"/>
              </a:rPr>
              <a:t>e  </a:t>
            </a:r>
            <a:r>
              <a:rPr sz="1450" spc="-30" dirty="0">
                <a:latin typeface="Carlito"/>
                <a:cs typeface="Carlito"/>
              </a:rPr>
              <a:t>Mumbai  </a:t>
            </a:r>
            <a:r>
              <a:rPr sz="1450" spc="-25" dirty="0">
                <a:latin typeface="Carlito"/>
                <a:cs typeface="Carlito"/>
              </a:rPr>
              <a:t>Sydney  </a:t>
            </a:r>
            <a:r>
              <a:rPr sz="1450" spc="-20" dirty="0">
                <a:latin typeface="Carlito"/>
                <a:cs typeface="Carlito"/>
              </a:rPr>
              <a:t>Singapore  WAN</a:t>
            </a:r>
            <a:r>
              <a:rPr sz="1450" spc="-80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1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20" dirty="0">
                <a:latin typeface="Carlito"/>
                <a:cs typeface="Carlito"/>
              </a:rPr>
              <a:t>WAN</a:t>
            </a:r>
            <a:r>
              <a:rPr sz="1450" spc="-160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2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20" dirty="0">
                <a:latin typeface="Carlito"/>
                <a:cs typeface="Carlito"/>
              </a:rPr>
              <a:t>WAN</a:t>
            </a:r>
            <a:r>
              <a:rPr sz="1450" spc="-160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3</a:t>
            </a:r>
            <a:endParaRPr sz="145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2220" y="1621980"/>
            <a:ext cx="666750" cy="16840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450" spc="-15" dirty="0">
                <a:latin typeface="Carlito"/>
                <a:cs typeface="Carlito"/>
              </a:rPr>
              <a:t>60</a:t>
            </a:r>
            <a:r>
              <a:rPr sz="1450" spc="-105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50" spc="-15" dirty="0">
                <a:latin typeface="Carlito"/>
                <a:cs typeface="Carlito"/>
              </a:rPr>
              <a:t>28</a:t>
            </a:r>
            <a:r>
              <a:rPr sz="1450" spc="-105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15" dirty="0">
                <a:latin typeface="Carlito"/>
                <a:cs typeface="Carlito"/>
              </a:rPr>
              <a:t>12</a:t>
            </a:r>
            <a:r>
              <a:rPr sz="1450" spc="-105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15" dirty="0">
                <a:latin typeface="Carlito"/>
                <a:cs typeface="Carlito"/>
              </a:rPr>
              <a:t>12</a:t>
            </a:r>
            <a:r>
              <a:rPr sz="1450" spc="-105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1450" spc="-5" dirty="0">
                <a:latin typeface="Carlito"/>
                <a:cs typeface="Carlito"/>
              </a:rPr>
              <a:t>2</a:t>
            </a:r>
            <a:r>
              <a:rPr sz="1450" spc="-114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93345">
              <a:lnSpc>
                <a:spcPct val="100000"/>
              </a:lnSpc>
              <a:spcBef>
                <a:spcPts val="105"/>
              </a:spcBef>
            </a:pPr>
            <a:r>
              <a:rPr sz="1450" spc="-5" dirty="0">
                <a:latin typeface="Carlito"/>
                <a:cs typeface="Carlito"/>
              </a:rPr>
              <a:t>2</a:t>
            </a:r>
            <a:r>
              <a:rPr sz="1450" spc="-114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1450" spc="-5" dirty="0">
                <a:latin typeface="Carlito"/>
                <a:cs typeface="Carlito"/>
              </a:rPr>
              <a:t>2</a:t>
            </a:r>
            <a:r>
              <a:rPr sz="1450" spc="-114" dirty="0">
                <a:latin typeface="Carlito"/>
                <a:cs typeface="Carlito"/>
              </a:rPr>
              <a:t> </a:t>
            </a:r>
            <a:r>
              <a:rPr sz="1450" spc="-5" dirty="0">
                <a:latin typeface="Carlito"/>
                <a:cs typeface="Carlito"/>
              </a:rPr>
              <a:t>Hosts</a:t>
            </a:r>
            <a:endParaRPr sz="145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367" y="3345497"/>
            <a:ext cx="7977505" cy="4756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46379" marR="5080" indent="-233679">
              <a:lnSpc>
                <a:spcPct val="76900"/>
              </a:lnSpc>
              <a:spcBef>
                <a:spcPts val="590"/>
              </a:spcBef>
              <a:buClr>
                <a:srgbClr val="0083B7"/>
              </a:buClr>
              <a:buFont typeface="Wingdings"/>
              <a:buChar char=""/>
              <a:tabLst>
                <a:tab pos="245745" algn="l"/>
                <a:tab pos="246379" algn="l"/>
              </a:tabLst>
            </a:pPr>
            <a:r>
              <a:rPr sz="1650" spc="20" dirty="0">
                <a:latin typeface="Carlito"/>
                <a:cs typeface="Carlito"/>
              </a:rPr>
              <a:t>With </a:t>
            </a:r>
            <a:r>
              <a:rPr sz="1650" spc="5" dirty="0">
                <a:latin typeface="Carlito"/>
                <a:cs typeface="Carlito"/>
              </a:rPr>
              <a:t>normal subnetting </a:t>
            </a:r>
            <a:r>
              <a:rPr sz="1650" spc="15" dirty="0">
                <a:latin typeface="Carlito"/>
                <a:cs typeface="Carlito"/>
              </a:rPr>
              <a:t>a /26 </a:t>
            </a:r>
            <a:r>
              <a:rPr sz="1650" spc="10" dirty="0">
                <a:latin typeface="Carlito"/>
                <a:cs typeface="Carlito"/>
              </a:rPr>
              <a:t>mask was </a:t>
            </a:r>
            <a:r>
              <a:rPr sz="1650" spc="-5" dirty="0">
                <a:latin typeface="Carlito"/>
                <a:cs typeface="Carlito"/>
              </a:rPr>
              <a:t>used </a:t>
            </a:r>
            <a:r>
              <a:rPr sz="1650" spc="10" dirty="0">
                <a:latin typeface="Carlito"/>
                <a:cs typeface="Carlito"/>
              </a:rPr>
              <a:t>to </a:t>
            </a:r>
            <a:r>
              <a:rPr sz="1650" dirty="0">
                <a:latin typeface="Carlito"/>
                <a:cs typeface="Carlito"/>
              </a:rPr>
              <a:t>provide </a:t>
            </a:r>
            <a:r>
              <a:rPr sz="1650" spc="10" dirty="0">
                <a:latin typeface="Carlito"/>
                <a:cs typeface="Carlito"/>
              </a:rPr>
              <a:t>the </a:t>
            </a:r>
            <a:r>
              <a:rPr sz="1650" spc="25" dirty="0">
                <a:latin typeface="Carlito"/>
                <a:cs typeface="Carlito"/>
              </a:rPr>
              <a:t>60 </a:t>
            </a:r>
            <a:r>
              <a:rPr sz="1650" spc="-5" dirty="0">
                <a:latin typeface="Carlito"/>
                <a:cs typeface="Carlito"/>
              </a:rPr>
              <a:t>addresses for </a:t>
            </a:r>
            <a:r>
              <a:rPr sz="1650" dirty="0">
                <a:latin typeface="Carlito"/>
                <a:cs typeface="Carlito"/>
              </a:rPr>
              <a:t>Bangalore  </a:t>
            </a:r>
            <a:r>
              <a:rPr sz="1650" spc="10" dirty="0">
                <a:latin typeface="Carlito"/>
                <a:cs typeface="Carlito"/>
              </a:rPr>
              <a:t>and the </a:t>
            </a:r>
            <a:r>
              <a:rPr sz="1650" dirty="0">
                <a:latin typeface="Carlito"/>
                <a:cs typeface="Carlito"/>
              </a:rPr>
              <a:t>other </a:t>
            </a:r>
            <a:r>
              <a:rPr sz="1650" spc="15" dirty="0">
                <a:latin typeface="Carlito"/>
                <a:cs typeface="Carlito"/>
              </a:rPr>
              <a:t>LANs. </a:t>
            </a:r>
            <a:r>
              <a:rPr sz="1650" spc="-10" dirty="0">
                <a:latin typeface="Carlito"/>
                <a:cs typeface="Carlito"/>
              </a:rPr>
              <a:t>There </a:t>
            </a:r>
            <a:r>
              <a:rPr sz="1650" dirty="0">
                <a:latin typeface="Carlito"/>
                <a:cs typeface="Carlito"/>
              </a:rPr>
              <a:t>are </a:t>
            </a:r>
            <a:r>
              <a:rPr sz="1650" spc="10" dirty="0">
                <a:latin typeface="Carlito"/>
                <a:cs typeface="Carlito"/>
              </a:rPr>
              <a:t>no </a:t>
            </a:r>
            <a:r>
              <a:rPr sz="1650" spc="-5" dirty="0">
                <a:latin typeface="Carlito"/>
                <a:cs typeface="Carlito"/>
              </a:rPr>
              <a:t>addresses </a:t>
            </a:r>
            <a:r>
              <a:rPr sz="1650" spc="-10" dirty="0">
                <a:latin typeface="Carlito"/>
                <a:cs typeface="Carlito"/>
              </a:rPr>
              <a:t>left </a:t>
            </a:r>
            <a:r>
              <a:rPr sz="1650" spc="-5" dirty="0">
                <a:latin typeface="Carlito"/>
                <a:cs typeface="Carlito"/>
              </a:rPr>
              <a:t>for</a:t>
            </a:r>
            <a:r>
              <a:rPr sz="1650" spc="114" dirty="0">
                <a:latin typeface="Carlito"/>
                <a:cs typeface="Carlito"/>
              </a:rPr>
              <a:t> </a:t>
            </a:r>
            <a:r>
              <a:rPr sz="1650" spc="20" dirty="0">
                <a:latin typeface="Carlito"/>
                <a:cs typeface="Carlito"/>
              </a:rPr>
              <a:t>WAN </a:t>
            </a:r>
            <a:r>
              <a:rPr sz="1650" spc="15" dirty="0">
                <a:latin typeface="Carlito"/>
                <a:cs typeface="Carlito"/>
              </a:rPr>
              <a:t>links</a:t>
            </a:r>
            <a:endParaRPr sz="16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9647" y="4569523"/>
            <a:ext cx="372173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2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000" b="1" spc="-5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000" b="1" spc="-2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000" b="1" spc="-7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000" b="1" spc="2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000" b="1" spc="30" dirty="0">
                <a:solidFill>
                  <a:srgbClr val="FFFFFF"/>
                </a:solidFill>
                <a:latin typeface="Carlito"/>
                <a:cs typeface="Carlito"/>
              </a:rPr>
              <a:t>du</a:t>
            </a:r>
            <a:r>
              <a:rPr sz="2000" b="1" spc="-25" dirty="0">
                <a:solidFill>
                  <a:srgbClr val="FFFFFF"/>
                </a:solidFill>
                <a:latin typeface="Carlito"/>
                <a:cs typeface="Carlito"/>
              </a:rPr>
              <a:t>ct</a:t>
            </a:r>
            <a:r>
              <a:rPr sz="2000" b="1" spc="-1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000" b="1" spc="2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endParaRPr sz="200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20975" y="2894202"/>
            <a:ext cx="3775075" cy="1525270"/>
            <a:chOff x="2720975" y="2894202"/>
            <a:chExt cx="3775075" cy="1525270"/>
          </a:xfrm>
        </p:grpSpPr>
        <p:sp>
          <p:nvSpPr>
            <p:cNvPr id="5" name="object 5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2999740" y="0"/>
                  </a:moveTo>
                  <a:lnTo>
                    <a:pt x="0" y="0"/>
                  </a:lnTo>
                  <a:lnTo>
                    <a:pt x="749935" y="749935"/>
                  </a:lnTo>
                  <a:lnTo>
                    <a:pt x="0" y="1499870"/>
                  </a:lnTo>
                  <a:lnTo>
                    <a:pt x="2999740" y="1499870"/>
                  </a:lnTo>
                  <a:lnTo>
                    <a:pt x="3749675" y="749935"/>
                  </a:lnTo>
                  <a:lnTo>
                    <a:pt x="2999740" y="0"/>
                  </a:lnTo>
                  <a:close/>
                </a:path>
              </a:pathLst>
            </a:custGeom>
            <a:solidFill>
              <a:srgbClr val="B11A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0" y="0"/>
                  </a:moveTo>
                  <a:lnTo>
                    <a:pt x="2999740" y="0"/>
                  </a:lnTo>
                  <a:lnTo>
                    <a:pt x="3749675" y="749935"/>
                  </a:lnTo>
                  <a:lnTo>
                    <a:pt x="2999740" y="1499870"/>
                  </a:lnTo>
                  <a:lnTo>
                    <a:pt x="0" y="1499870"/>
                  </a:lnTo>
                  <a:lnTo>
                    <a:pt x="749935" y="74993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591559" y="3065144"/>
            <a:ext cx="2080895" cy="1083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4165"/>
              </a:lnSpc>
              <a:spcBef>
                <a:spcPts val="105"/>
              </a:spcBef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endParaRPr sz="3600">
              <a:latin typeface="Carlito"/>
              <a:cs typeface="Carlito"/>
            </a:endParaRPr>
          </a:p>
          <a:p>
            <a:pPr algn="ctr">
              <a:lnSpc>
                <a:spcPts val="4165"/>
              </a:lnSpc>
            </a:pP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dd</a:t>
            </a:r>
            <a:r>
              <a:rPr sz="3600" spc="-5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3600" spc="-3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3600" spc="25" dirty="0">
                <a:solidFill>
                  <a:srgbClr val="FFFFFF"/>
                </a:solidFill>
                <a:latin typeface="Carlito"/>
                <a:cs typeface="Carlito"/>
              </a:rPr>
              <a:t>ss</a:t>
            </a:r>
            <a:r>
              <a:rPr sz="3600" spc="-2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28194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VLSM</a:t>
            </a:r>
            <a:r>
              <a:rPr b="1" spc="-10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Example</a:t>
            </a:r>
          </a:p>
        </p:txBody>
      </p:sp>
      <p:sp>
        <p:nvSpPr>
          <p:cNvPr id="4" name="object 4"/>
          <p:cNvSpPr/>
          <p:nvPr/>
        </p:nvSpPr>
        <p:spPr>
          <a:xfrm>
            <a:off x="685800" y="1611430"/>
            <a:ext cx="7924800" cy="4569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975" y="1245552"/>
            <a:ext cx="17513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775" indent="-346075">
              <a:lnSpc>
                <a:spcPct val="1000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358140" algn="l"/>
                <a:tab pos="358775" algn="l"/>
              </a:tabLst>
            </a:pPr>
            <a:r>
              <a:rPr sz="2400" spc="5" dirty="0">
                <a:latin typeface="Carlito"/>
                <a:cs typeface="Carlito"/>
              </a:rPr>
              <a:t>With</a:t>
            </a:r>
            <a:r>
              <a:rPr sz="2400" spc="-114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VLSM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27368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VLSM</a:t>
            </a:r>
            <a:r>
              <a:rPr b="1" spc="-10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Exercise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510982"/>
            <a:ext cx="21545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5" dirty="0">
                <a:latin typeface="Carlito"/>
                <a:cs typeface="Carlito"/>
              </a:rPr>
              <a:t>192</a:t>
            </a:r>
            <a:r>
              <a:rPr sz="2400" spc="30" dirty="0">
                <a:latin typeface="Carlito"/>
                <a:cs typeface="Carlito"/>
              </a:rPr>
              <a:t>.</a:t>
            </a:r>
            <a:r>
              <a:rPr sz="2400" spc="-15" dirty="0">
                <a:latin typeface="Carlito"/>
                <a:cs typeface="Carlito"/>
              </a:rPr>
              <a:t>168</a:t>
            </a:r>
            <a:r>
              <a:rPr sz="2400" spc="30" dirty="0">
                <a:latin typeface="Carlito"/>
                <a:cs typeface="Carlito"/>
              </a:rPr>
              <a:t>.</a:t>
            </a:r>
            <a:r>
              <a:rPr sz="2400" spc="-15" dirty="0">
                <a:latin typeface="Carlito"/>
                <a:cs typeface="Carlito"/>
              </a:rPr>
              <a:t>1</a:t>
            </a:r>
            <a:r>
              <a:rPr sz="2400" spc="30" dirty="0">
                <a:latin typeface="Carlito"/>
                <a:cs typeface="Carlito"/>
              </a:rPr>
              <a:t>.</a:t>
            </a:r>
            <a:r>
              <a:rPr sz="2400" spc="-15" dirty="0">
                <a:latin typeface="Carlito"/>
                <a:cs typeface="Carlito"/>
              </a:rPr>
              <a:t>0</a:t>
            </a:r>
            <a:r>
              <a:rPr sz="2400" spc="30" dirty="0">
                <a:latin typeface="Carlito"/>
                <a:cs typeface="Carlito"/>
              </a:rPr>
              <a:t>/</a:t>
            </a:r>
            <a:r>
              <a:rPr sz="2400" spc="-15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50022" y="2517530"/>
            <a:ext cx="5876183" cy="2798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533844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latin typeface="Carlito"/>
                <a:cs typeface="Carlito"/>
              </a:rPr>
              <a:t>Subnetting </a:t>
            </a:r>
            <a:r>
              <a:rPr b="1" dirty="0">
                <a:latin typeface="Carlito"/>
                <a:cs typeface="Carlito"/>
              </a:rPr>
              <a:t>&amp; VLSM</a:t>
            </a:r>
            <a:r>
              <a:rPr b="1" spc="-3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Exercise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510982"/>
            <a:ext cx="7397115" cy="3525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ts val="28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5" dirty="0">
                <a:latin typeface="Carlito"/>
                <a:cs typeface="Carlito"/>
              </a:rPr>
              <a:t>Find out the </a:t>
            </a:r>
            <a:r>
              <a:rPr sz="2400" spc="10" dirty="0">
                <a:latin typeface="Carlito"/>
                <a:cs typeface="Carlito"/>
              </a:rPr>
              <a:t>subnet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broadcast </a:t>
            </a:r>
            <a:r>
              <a:rPr sz="2400" dirty="0">
                <a:latin typeface="Carlito"/>
                <a:cs typeface="Carlito"/>
              </a:rPr>
              <a:t>addresses for</a:t>
            </a:r>
            <a:r>
              <a:rPr sz="2400" spc="-2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each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0"/>
              </a:lnSpc>
            </a:pPr>
            <a:r>
              <a:rPr sz="2400" spc="10" dirty="0">
                <a:latin typeface="Carlito"/>
                <a:cs typeface="Carlito"/>
              </a:rPr>
              <a:t>subnet.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37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15" dirty="0">
                <a:latin typeface="Carlito"/>
                <a:cs typeface="Carlito"/>
              </a:rPr>
              <a:t>Network </a:t>
            </a:r>
            <a:r>
              <a:rPr sz="2400" dirty="0">
                <a:latin typeface="Carlito"/>
                <a:cs typeface="Carlito"/>
              </a:rPr>
              <a:t>address:</a:t>
            </a:r>
            <a:r>
              <a:rPr sz="2400" spc="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200.10.10.0/24</a:t>
            </a:r>
            <a:endParaRPr sz="2400">
              <a:latin typeface="Carlito"/>
              <a:cs typeface="Carlito"/>
            </a:endParaRPr>
          </a:p>
          <a:p>
            <a:pPr marL="247015" marR="4331335" indent="-247015">
              <a:lnSpc>
                <a:spcPct val="128499"/>
              </a:lnSpc>
              <a:spcBef>
                <a:spcPts val="459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0" dirty="0">
                <a:latin typeface="Carlito"/>
                <a:cs typeface="Carlito"/>
              </a:rPr>
              <a:t>You </a:t>
            </a:r>
            <a:r>
              <a:rPr sz="2400" spc="5" dirty="0">
                <a:latin typeface="Carlito"/>
                <a:cs typeface="Carlito"/>
              </a:rPr>
              <a:t>have </a:t>
            </a:r>
            <a:r>
              <a:rPr sz="2400" dirty="0">
                <a:latin typeface="Carlito"/>
                <a:cs typeface="Carlito"/>
              </a:rPr>
              <a:t>3 networks: 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1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50 </a:t>
            </a:r>
            <a:r>
              <a:rPr sz="2000" spc="-5" dirty="0">
                <a:latin typeface="Carlito"/>
                <a:cs typeface="Carlito"/>
              </a:rPr>
              <a:t>hosts. 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2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20 </a:t>
            </a:r>
            <a:r>
              <a:rPr sz="2000" spc="-5" dirty="0">
                <a:latin typeface="Carlito"/>
                <a:cs typeface="Carlito"/>
              </a:rPr>
              <a:t>hosts.  </a:t>
            </a:r>
            <a:r>
              <a:rPr sz="2000" spc="-10" dirty="0">
                <a:latin typeface="Carlito"/>
                <a:cs typeface="Carlito"/>
              </a:rPr>
              <a:t>Network </a:t>
            </a:r>
            <a:r>
              <a:rPr sz="2000" dirty="0">
                <a:latin typeface="Carlito"/>
                <a:cs typeface="Carlito"/>
              </a:rPr>
              <a:t>3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10" dirty="0">
                <a:latin typeface="Carlito"/>
                <a:cs typeface="Carlito"/>
              </a:rPr>
              <a:t>10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hosts.</a:t>
            </a:r>
            <a:endParaRPr sz="2000">
              <a:latin typeface="Carlito"/>
              <a:cs typeface="Carlito"/>
            </a:endParaRPr>
          </a:p>
          <a:p>
            <a:pPr marL="246379" indent="-234315">
              <a:lnSpc>
                <a:spcPct val="100000"/>
              </a:lnSpc>
              <a:spcBef>
                <a:spcPts val="128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20" dirty="0">
                <a:latin typeface="Carlito"/>
                <a:cs typeface="Carlito"/>
              </a:rPr>
              <a:t>Do </a:t>
            </a:r>
            <a:r>
              <a:rPr sz="2400" dirty="0">
                <a:latin typeface="Carlito"/>
                <a:cs typeface="Carlito"/>
              </a:rPr>
              <a:t>it </a:t>
            </a:r>
            <a:r>
              <a:rPr sz="2400" spc="-10" dirty="0">
                <a:latin typeface="Carlito"/>
                <a:cs typeface="Carlito"/>
              </a:rPr>
              <a:t>with normal </a:t>
            </a:r>
            <a:r>
              <a:rPr sz="2400" spc="5" dirty="0">
                <a:latin typeface="Carlito"/>
                <a:cs typeface="Carlito"/>
              </a:rPr>
              <a:t>subnetting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dirty="0">
                <a:latin typeface="Carlito"/>
                <a:cs typeface="Carlito"/>
              </a:rPr>
              <a:t>then </a:t>
            </a:r>
            <a:r>
              <a:rPr sz="2400" spc="-10" dirty="0">
                <a:latin typeface="Carlito"/>
                <a:cs typeface="Carlito"/>
              </a:rPr>
              <a:t>with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VLSM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9647" y="4569523"/>
            <a:ext cx="522605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b="1" spc="10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r>
              <a:rPr sz="5600" b="1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5600" b="1" spc="-5" dirty="0">
                <a:solidFill>
                  <a:srgbClr val="FFFFFF"/>
                </a:solidFill>
                <a:latin typeface="Carlito"/>
                <a:cs typeface="Carlito"/>
              </a:rPr>
              <a:t>Summarization</a:t>
            </a:r>
            <a:endParaRPr sz="5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20975" y="2894202"/>
            <a:ext cx="3775075" cy="1525270"/>
            <a:chOff x="2720975" y="2894202"/>
            <a:chExt cx="3775075" cy="1525270"/>
          </a:xfrm>
        </p:grpSpPr>
        <p:sp>
          <p:nvSpPr>
            <p:cNvPr id="5" name="object 5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2999740" y="0"/>
                  </a:moveTo>
                  <a:lnTo>
                    <a:pt x="0" y="0"/>
                  </a:lnTo>
                  <a:lnTo>
                    <a:pt x="749935" y="749935"/>
                  </a:lnTo>
                  <a:lnTo>
                    <a:pt x="0" y="1499870"/>
                  </a:lnTo>
                  <a:lnTo>
                    <a:pt x="2999740" y="1499870"/>
                  </a:lnTo>
                  <a:lnTo>
                    <a:pt x="3749675" y="749935"/>
                  </a:lnTo>
                  <a:lnTo>
                    <a:pt x="2999740" y="0"/>
                  </a:lnTo>
                  <a:close/>
                </a:path>
              </a:pathLst>
            </a:custGeom>
            <a:solidFill>
              <a:srgbClr val="B11A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0" y="0"/>
                  </a:moveTo>
                  <a:lnTo>
                    <a:pt x="2999740" y="0"/>
                  </a:lnTo>
                  <a:lnTo>
                    <a:pt x="3749675" y="749935"/>
                  </a:lnTo>
                  <a:lnTo>
                    <a:pt x="2999740" y="1499870"/>
                  </a:lnTo>
                  <a:lnTo>
                    <a:pt x="0" y="1499870"/>
                  </a:lnTo>
                  <a:lnTo>
                    <a:pt x="749935" y="74993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591559" y="3065144"/>
            <a:ext cx="2080895" cy="1083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4165"/>
              </a:lnSpc>
              <a:spcBef>
                <a:spcPts val="105"/>
              </a:spcBef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endParaRPr sz="3600">
              <a:latin typeface="Carlito"/>
              <a:cs typeface="Carlito"/>
            </a:endParaRPr>
          </a:p>
          <a:p>
            <a:pPr algn="ctr">
              <a:lnSpc>
                <a:spcPts val="4165"/>
              </a:lnSpc>
            </a:pP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dd</a:t>
            </a:r>
            <a:r>
              <a:rPr sz="3600" spc="-5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3600" spc="-3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3600" spc="25" dirty="0">
                <a:solidFill>
                  <a:srgbClr val="FFFFFF"/>
                </a:solidFill>
                <a:latin typeface="Carlito"/>
                <a:cs typeface="Carlito"/>
              </a:rPr>
              <a:t>ss</a:t>
            </a:r>
            <a:r>
              <a:rPr sz="3600" spc="-2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3361054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70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Summarization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805" y="1510982"/>
            <a:ext cx="7770495" cy="495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ts val="28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-5" dirty="0">
                <a:latin typeface="Carlito"/>
                <a:cs typeface="Carlito"/>
              </a:rPr>
              <a:t>Summarization, also </a:t>
            </a:r>
            <a:r>
              <a:rPr sz="2400" dirty="0">
                <a:latin typeface="Carlito"/>
                <a:cs typeface="Carlito"/>
              </a:rPr>
              <a:t>called </a:t>
            </a:r>
            <a:r>
              <a:rPr sz="2400" spc="-5" dirty="0">
                <a:latin typeface="Carlito"/>
                <a:cs typeface="Carlito"/>
              </a:rPr>
              <a:t>route </a:t>
            </a:r>
            <a:r>
              <a:rPr sz="2400" spc="-10" dirty="0">
                <a:latin typeface="Carlito"/>
                <a:cs typeface="Carlito"/>
              </a:rPr>
              <a:t>aggregation, allows</a:t>
            </a:r>
            <a:r>
              <a:rPr sz="2400" spc="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routing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0"/>
              </a:lnSpc>
            </a:pPr>
            <a:r>
              <a:rPr sz="2400" dirty="0">
                <a:latin typeface="Carlito"/>
                <a:cs typeface="Carlito"/>
              </a:rPr>
              <a:t>protocols to advertise </a:t>
            </a:r>
            <a:r>
              <a:rPr sz="2400" spc="-5" dirty="0">
                <a:latin typeface="Carlito"/>
                <a:cs typeface="Carlito"/>
              </a:rPr>
              <a:t>many networks </a:t>
            </a:r>
            <a:r>
              <a:rPr sz="2400" spc="-15" dirty="0">
                <a:latin typeface="Carlito"/>
                <a:cs typeface="Carlito"/>
              </a:rPr>
              <a:t>as </a:t>
            </a:r>
            <a:r>
              <a:rPr sz="2400" spc="10" dirty="0">
                <a:latin typeface="Carlito"/>
                <a:cs typeface="Carlito"/>
              </a:rPr>
              <a:t>one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address.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0"/>
              </a:lnSpc>
              <a:spcBef>
                <a:spcPts val="137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spc="15" dirty="0">
                <a:latin typeface="Carlito"/>
                <a:cs typeface="Carlito"/>
              </a:rPr>
              <a:t>The </a:t>
            </a:r>
            <a:r>
              <a:rPr sz="2400" spc="5" dirty="0">
                <a:latin typeface="Carlito"/>
                <a:cs typeface="Carlito"/>
              </a:rPr>
              <a:t>purpose of this </a:t>
            </a:r>
            <a:r>
              <a:rPr sz="2400" dirty="0">
                <a:latin typeface="Carlito"/>
                <a:cs typeface="Carlito"/>
              </a:rPr>
              <a:t>is to reduce </a:t>
            </a:r>
            <a:r>
              <a:rPr sz="2400" spc="5" dirty="0">
                <a:latin typeface="Carlito"/>
                <a:cs typeface="Carlito"/>
              </a:rPr>
              <a:t>the size of </a:t>
            </a:r>
            <a:r>
              <a:rPr sz="2400" dirty="0">
                <a:latin typeface="Carlito"/>
                <a:cs typeface="Carlito"/>
              </a:rPr>
              <a:t>routing </a:t>
            </a:r>
            <a:r>
              <a:rPr sz="2400" spc="-5" dirty="0">
                <a:latin typeface="Carlito"/>
                <a:cs typeface="Carlito"/>
              </a:rPr>
              <a:t>tables</a:t>
            </a:r>
            <a:r>
              <a:rPr sz="2400" spc="-355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on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0"/>
              </a:lnSpc>
            </a:pPr>
            <a:r>
              <a:rPr sz="2400" spc="-10" dirty="0">
                <a:latin typeface="Carlito"/>
                <a:cs typeface="Carlito"/>
              </a:rPr>
              <a:t>routers </a:t>
            </a:r>
            <a:r>
              <a:rPr sz="2400" dirty="0">
                <a:latin typeface="Carlito"/>
                <a:cs typeface="Carlito"/>
              </a:rPr>
              <a:t>to </a:t>
            </a:r>
            <a:r>
              <a:rPr sz="2400" spc="5" dirty="0">
                <a:latin typeface="Carlito"/>
                <a:cs typeface="Carlito"/>
              </a:rPr>
              <a:t>save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memory</a:t>
            </a:r>
            <a:endParaRPr sz="2400">
              <a:latin typeface="Carlito"/>
              <a:cs typeface="Carlito"/>
            </a:endParaRPr>
          </a:p>
          <a:p>
            <a:pPr marL="246379" marR="5080" indent="-234315">
              <a:lnSpc>
                <a:spcPct val="94600"/>
              </a:lnSpc>
              <a:spcBef>
                <a:spcPts val="144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dirty="0">
                <a:latin typeface="Carlito"/>
                <a:cs typeface="Carlito"/>
              </a:rPr>
              <a:t>Route </a:t>
            </a:r>
            <a:r>
              <a:rPr sz="2400" spc="-5" dirty="0">
                <a:latin typeface="Carlito"/>
                <a:cs typeface="Carlito"/>
              </a:rPr>
              <a:t>summarization (also </a:t>
            </a:r>
            <a:r>
              <a:rPr sz="2400" dirty="0">
                <a:latin typeface="Carlito"/>
                <a:cs typeface="Carlito"/>
              </a:rPr>
              <a:t>called Route </a:t>
            </a:r>
            <a:r>
              <a:rPr sz="2400" spc="-10" dirty="0">
                <a:latin typeface="Carlito"/>
                <a:cs typeface="Carlito"/>
              </a:rPr>
              <a:t>Aggregation </a:t>
            </a:r>
            <a:r>
              <a:rPr sz="2400" spc="5" dirty="0">
                <a:latin typeface="Carlito"/>
                <a:cs typeface="Carlito"/>
              </a:rPr>
              <a:t>or  </a:t>
            </a:r>
            <a:r>
              <a:rPr sz="2400" dirty="0">
                <a:latin typeface="Carlito"/>
                <a:cs typeface="Carlito"/>
              </a:rPr>
              <a:t>Supernetting) </a:t>
            </a:r>
            <a:r>
              <a:rPr sz="2400" spc="-5" dirty="0">
                <a:latin typeface="Carlito"/>
                <a:cs typeface="Carlito"/>
              </a:rPr>
              <a:t>can </a:t>
            </a:r>
            <a:r>
              <a:rPr sz="2400" dirty="0">
                <a:latin typeface="Carlito"/>
                <a:cs typeface="Carlito"/>
              </a:rPr>
              <a:t>reduce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0" dirty="0">
                <a:latin typeface="Carlito"/>
                <a:cs typeface="Carlito"/>
              </a:rPr>
              <a:t>number </a:t>
            </a:r>
            <a:r>
              <a:rPr sz="2400" spc="5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routes that 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1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router  </a:t>
            </a:r>
            <a:r>
              <a:rPr sz="2400" spc="10" dirty="0">
                <a:latin typeface="Carlito"/>
                <a:cs typeface="Carlito"/>
              </a:rPr>
              <a:t>must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maintain</a:t>
            </a:r>
            <a:endParaRPr sz="2400">
              <a:latin typeface="Carlito"/>
              <a:cs typeface="Carlito"/>
            </a:endParaRPr>
          </a:p>
          <a:p>
            <a:pPr marL="246379" indent="-234315">
              <a:lnSpc>
                <a:spcPts val="2805"/>
              </a:lnSpc>
              <a:spcBef>
                <a:spcPts val="1365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dirty="0">
                <a:latin typeface="Carlito"/>
                <a:cs typeface="Carlito"/>
              </a:rPr>
              <a:t>Route </a:t>
            </a:r>
            <a:r>
              <a:rPr sz="2400" spc="-5" dirty="0">
                <a:latin typeface="Carlito"/>
                <a:cs typeface="Carlito"/>
              </a:rPr>
              <a:t>summarization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10" dirty="0">
                <a:latin typeface="Carlito"/>
                <a:cs typeface="Carlito"/>
              </a:rPr>
              <a:t>possible </a:t>
            </a:r>
            <a:r>
              <a:rPr sz="2400" spc="5" dirty="0">
                <a:latin typeface="Carlito"/>
                <a:cs typeface="Carlito"/>
              </a:rPr>
              <a:t>only </a:t>
            </a:r>
            <a:r>
              <a:rPr sz="2400" spc="-5" dirty="0">
                <a:latin typeface="Carlito"/>
                <a:cs typeface="Carlito"/>
              </a:rPr>
              <a:t>when 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2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proper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805"/>
              </a:lnSpc>
            </a:pPr>
            <a:r>
              <a:rPr sz="2400" dirty="0">
                <a:latin typeface="Carlito"/>
                <a:cs typeface="Carlito"/>
              </a:rPr>
              <a:t>addressing </a:t>
            </a:r>
            <a:r>
              <a:rPr sz="2400" spc="-5" dirty="0">
                <a:latin typeface="Carlito"/>
                <a:cs typeface="Carlito"/>
              </a:rPr>
              <a:t>plan </a:t>
            </a:r>
            <a:r>
              <a:rPr sz="2400" dirty="0">
                <a:latin typeface="Carlito"/>
                <a:cs typeface="Carlito"/>
              </a:rPr>
              <a:t>is in</a:t>
            </a:r>
            <a:r>
              <a:rPr sz="2400" spc="-1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place</a:t>
            </a:r>
            <a:endParaRPr sz="2400">
              <a:latin typeface="Carlito"/>
              <a:cs typeface="Carlito"/>
            </a:endParaRPr>
          </a:p>
          <a:p>
            <a:pPr marL="246379" marR="33655" indent="-234315">
              <a:lnSpc>
                <a:spcPts val="2720"/>
              </a:lnSpc>
              <a:spcBef>
                <a:spcPts val="151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dirty="0">
                <a:latin typeface="Carlito"/>
                <a:cs typeface="Carlito"/>
              </a:rPr>
              <a:t>Route </a:t>
            </a:r>
            <a:r>
              <a:rPr sz="2400" spc="-5" dirty="0">
                <a:latin typeface="Carlito"/>
                <a:cs typeface="Carlito"/>
              </a:rPr>
              <a:t>summarization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5" dirty="0">
                <a:latin typeface="Carlito"/>
                <a:cs typeface="Carlito"/>
              </a:rPr>
              <a:t>most effective </a:t>
            </a:r>
            <a:r>
              <a:rPr sz="2400" spc="-5" dirty="0">
                <a:latin typeface="Carlito"/>
                <a:cs typeface="Carlito"/>
              </a:rPr>
              <a:t>within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5" dirty="0">
                <a:latin typeface="Carlito"/>
                <a:cs typeface="Carlito"/>
              </a:rPr>
              <a:t>subnetted  environment </a:t>
            </a:r>
            <a:r>
              <a:rPr sz="2400" spc="-5" dirty="0">
                <a:latin typeface="Carlito"/>
                <a:cs typeface="Carlito"/>
              </a:rPr>
              <a:t>when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network </a:t>
            </a:r>
            <a:r>
              <a:rPr sz="2400" dirty="0">
                <a:latin typeface="Carlito"/>
                <a:cs typeface="Carlito"/>
              </a:rPr>
              <a:t>addresses </a:t>
            </a:r>
            <a:r>
              <a:rPr sz="2400" spc="-25" dirty="0">
                <a:latin typeface="Carlito"/>
                <a:cs typeface="Carlito"/>
              </a:rPr>
              <a:t>are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5" dirty="0">
                <a:latin typeface="Carlito"/>
                <a:cs typeface="Carlito"/>
              </a:rPr>
              <a:t>contiguous  </a:t>
            </a:r>
            <a:r>
              <a:rPr sz="2400" spc="15" dirty="0">
                <a:latin typeface="Carlito"/>
                <a:cs typeface="Carlito"/>
              </a:rPr>
              <a:t>blocks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3361054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70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Summarization</a:t>
            </a:r>
          </a:p>
        </p:txBody>
      </p:sp>
      <p:sp>
        <p:nvSpPr>
          <p:cNvPr id="4" name="object 4"/>
          <p:cNvSpPr/>
          <p:nvPr/>
        </p:nvSpPr>
        <p:spPr>
          <a:xfrm>
            <a:off x="936259" y="1763529"/>
            <a:ext cx="6314592" cy="4262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3361054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70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Summarization</a:t>
            </a:r>
          </a:p>
        </p:txBody>
      </p:sp>
      <p:sp>
        <p:nvSpPr>
          <p:cNvPr id="4" name="object 4"/>
          <p:cNvSpPr/>
          <p:nvPr/>
        </p:nvSpPr>
        <p:spPr>
          <a:xfrm>
            <a:off x="404857" y="1802263"/>
            <a:ext cx="7202467" cy="402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60320" y="3733800"/>
            <a:ext cx="6583679" cy="2660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499364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 </a:t>
            </a:r>
            <a:r>
              <a:rPr b="1" spc="-10" dirty="0">
                <a:latin typeface="Carlito"/>
                <a:cs typeface="Carlito"/>
              </a:rPr>
              <a:t>Summarization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Exercise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0850" y="1320736"/>
            <a:ext cx="8383270" cy="283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ts val="256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247015" algn="l"/>
              </a:tabLst>
            </a:pPr>
            <a:r>
              <a:rPr sz="2400" dirty="0">
                <a:latin typeface="Carlito"/>
                <a:cs typeface="Carlito"/>
              </a:rPr>
              <a:t>What is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10" dirty="0">
                <a:latin typeface="Carlito"/>
                <a:cs typeface="Carlito"/>
              </a:rPr>
              <a:t>most </a:t>
            </a:r>
            <a:r>
              <a:rPr sz="2400" spc="5" dirty="0">
                <a:latin typeface="Carlito"/>
                <a:cs typeface="Carlito"/>
              </a:rPr>
              <a:t>efficient </a:t>
            </a:r>
            <a:r>
              <a:rPr sz="2400" spc="-5" dirty="0">
                <a:latin typeface="Carlito"/>
                <a:cs typeface="Carlito"/>
              </a:rPr>
              <a:t>summarization that </a:t>
            </a:r>
            <a:r>
              <a:rPr sz="2400" spc="-15" dirty="0">
                <a:latin typeface="Carlito"/>
                <a:cs typeface="Carlito"/>
              </a:rPr>
              <a:t>R1 </a:t>
            </a:r>
            <a:r>
              <a:rPr sz="2400" spc="-5" dirty="0">
                <a:latin typeface="Carlito"/>
                <a:cs typeface="Carlito"/>
              </a:rPr>
              <a:t>can </a:t>
            </a:r>
            <a:r>
              <a:rPr sz="2400" spc="10" dirty="0">
                <a:latin typeface="Carlito"/>
                <a:cs typeface="Carlito"/>
              </a:rPr>
              <a:t>use</a:t>
            </a:r>
            <a:r>
              <a:rPr sz="2400" spc="-2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to</a:t>
            </a:r>
            <a:endParaRPr sz="2400">
              <a:latin typeface="Carlito"/>
              <a:cs typeface="Carlito"/>
            </a:endParaRPr>
          </a:p>
          <a:p>
            <a:pPr marL="246379">
              <a:lnSpc>
                <a:spcPts val="2560"/>
              </a:lnSpc>
            </a:pPr>
            <a:r>
              <a:rPr sz="2400" dirty="0">
                <a:latin typeface="Carlito"/>
                <a:cs typeface="Carlito"/>
              </a:rPr>
              <a:t>advertise its </a:t>
            </a:r>
            <a:r>
              <a:rPr sz="2400" spc="-5" dirty="0">
                <a:latin typeface="Carlito"/>
                <a:cs typeface="Carlito"/>
              </a:rPr>
              <a:t>networks </a:t>
            </a:r>
            <a:r>
              <a:rPr sz="2400" dirty="0">
                <a:latin typeface="Carlito"/>
                <a:cs typeface="Carlito"/>
              </a:rPr>
              <a:t>to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R2?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</a:pPr>
            <a:r>
              <a:rPr sz="2000" spc="-20" dirty="0">
                <a:latin typeface="Carlito"/>
                <a:cs typeface="Carlito"/>
              </a:rPr>
              <a:t>A.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172.1.4.0/24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2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172.1.5.0/24</a:t>
            </a:r>
            <a:r>
              <a:rPr sz="2000" spc="-10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172.1.6.0/24</a:t>
            </a:r>
            <a:r>
              <a:rPr sz="2000" spc="-9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110" dirty="0">
                <a:latin typeface="Carlito"/>
                <a:cs typeface="Carlito"/>
              </a:rPr>
              <a:t> </a:t>
            </a:r>
            <a:r>
              <a:rPr sz="2000" spc="5" dirty="0">
                <a:latin typeface="Carlito"/>
                <a:cs typeface="Carlito"/>
              </a:rPr>
              <a:t>172.1.7.0/24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405"/>
              </a:spcBef>
            </a:pPr>
            <a:r>
              <a:rPr sz="2000" spc="15" dirty="0">
                <a:latin typeface="Carlito"/>
                <a:cs typeface="Carlito"/>
              </a:rPr>
              <a:t>B.</a:t>
            </a:r>
            <a:r>
              <a:rPr sz="2000" spc="-8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172.1.0.0/22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325"/>
              </a:spcBef>
            </a:pPr>
            <a:r>
              <a:rPr sz="2000" spc="-15" dirty="0">
                <a:latin typeface="Carlito"/>
                <a:cs typeface="Carlito"/>
              </a:rPr>
              <a:t>C.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172.1.4.0/25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2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172.1.4.128/25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110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172.1.5.0/24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172.1.6.0/24</a:t>
            </a:r>
            <a:r>
              <a:rPr sz="2000" spc="-1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-</a:t>
            </a:r>
            <a:r>
              <a:rPr sz="2000" spc="-2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172.1.7.0/24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405"/>
              </a:spcBef>
            </a:pPr>
            <a:r>
              <a:rPr sz="2000" spc="-20" dirty="0">
                <a:latin typeface="Carlito"/>
                <a:cs typeface="Carlito"/>
              </a:rPr>
              <a:t>D.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172.1.0.0/21</a:t>
            </a:r>
            <a:endParaRPr sz="2000">
              <a:latin typeface="Carlito"/>
              <a:cs typeface="Carlito"/>
            </a:endParaRPr>
          </a:p>
          <a:p>
            <a:pPr marL="470534">
              <a:lnSpc>
                <a:spcPct val="100000"/>
              </a:lnSpc>
              <a:spcBef>
                <a:spcPts val="320"/>
              </a:spcBef>
            </a:pPr>
            <a:r>
              <a:rPr sz="2000" spc="-10" dirty="0">
                <a:latin typeface="Carlito"/>
                <a:cs typeface="Carlito"/>
              </a:rPr>
              <a:t>E.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spc="10" dirty="0">
                <a:latin typeface="Carlito"/>
                <a:cs typeface="Carlito"/>
              </a:rPr>
              <a:t>172.1.4.0/22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6170" y="2699067"/>
            <a:ext cx="2463165" cy="1490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600" b="1" dirty="0">
                <a:solidFill>
                  <a:srgbClr val="C00000"/>
                </a:solidFill>
                <a:latin typeface="Carlito"/>
                <a:cs typeface="Carlito"/>
              </a:rPr>
              <a:t>Q&amp;A</a:t>
            </a:r>
            <a:endParaRPr sz="9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1487882"/>
            <a:ext cx="8430387" cy="4767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76" y="831071"/>
                </a:lnTo>
                <a:lnTo>
                  <a:pt x="8089811" y="811227"/>
                </a:lnTo>
                <a:lnTo>
                  <a:pt x="8119264" y="780976"/>
                </a:lnTo>
                <a:lnTo>
                  <a:pt x="8138585" y="742630"/>
                </a:lnTo>
                <a:lnTo>
                  <a:pt x="8145526" y="698500"/>
                </a:lnTo>
                <a:lnTo>
                  <a:pt x="8145526" y="139700"/>
                </a:lnTo>
                <a:lnTo>
                  <a:pt x="8138585" y="95569"/>
                </a:lnTo>
                <a:lnTo>
                  <a:pt x="8119264" y="57223"/>
                </a:lnTo>
                <a:lnTo>
                  <a:pt x="8089811" y="26972"/>
                </a:lnTo>
                <a:lnTo>
                  <a:pt x="8052476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258064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IP</a:t>
            </a:r>
            <a:r>
              <a:rPr b="1" spc="-7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Addressing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63" y="831071"/>
                </a:lnTo>
                <a:lnTo>
                  <a:pt x="8089766" y="811227"/>
                </a:lnTo>
                <a:lnTo>
                  <a:pt x="8119182" y="780976"/>
                </a:lnTo>
                <a:lnTo>
                  <a:pt x="8138471" y="742630"/>
                </a:lnTo>
                <a:lnTo>
                  <a:pt x="8145399" y="698500"/>
                </a:lnTo>
                <a:lnTo>
                  <a:pt x="8145399" y="139700"/>
                </a:lnTo>
                <a:lnTo>
                  <a:pt x="8138471" y="95569"/>
                </a:lnTo>
                <a:lnTo>
                  <a:pt x="8119182" y="57223"/>
                </a:lnTo>
                <a:lnTo>
                  <a:pt x="8089766" y="26972"/>
                </a:lnTo>
                <a:lnTo>
                  <a:pt x="8052463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549211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latin typeface="Carlito"/>
                <a:cs typeface="Carlito"/>
              </a:rPr>
              <a:t>Subnet </a:t>
            </a:r>
            <a:r>
              <a:rPr b="1" spc="-5" dirty="0">
                <a:latin typeface="Carlito"/>
                <a:cs typeface="Carlito"/>
              </a:rPr>
              <a:t>Masks </a:t>
            </a:r>
            <a:r>
              <a:rPr b="1" dirty="0">
                <a:latin typeface="Carlito"/>
                <a:cs typeface="Carlito"/>
              </a:rPr>
              <a:t>&amp; </a:t>
            </a:r>
            <a:r>
              <a:rPr b="1" spc="-5" dirty="0">
                <a:latin typeface="Carlito"/>
                <a:cs typeface="Carlito"/>
              </a:rPr>
              <a:t>CIDR</a:t>
            </a:r>
            <a:r>
              <a:rPr b="1" dirty="0">
                <a:latin typeface="Carlito"/>
                <a:cs typeface="Carlito"/>
              </a:rPr>
              <a:t> Values</a:t>
            </a:r>
          </a:p>
        </p:txBody>
      </p:sp>
      <p:sp>
        <p:nvSpPr>
          <p:cNvPr id="4" name="object 4"/>
          <p:cNvSpPr/>
          <p:nvPr/>
        </p:nvSpPr>
        <p:spPr>
          <a:xfrm>
            <a:off x="1086458" y="1524025"/>
            <a:ext cx="7371742" cy="4461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63" y="831071"/>
                </a:lnTo>
                <a:lnTo>
                  <a:pt x="8089766" y="811227"/>
                </a:lnTo>
                <a:lnTo>
                  <a:pt x="8119182" y="780976"/>
                </a:lnTo>
                <a:lnTo>
                  <a:pt x="8138471" y="742630"/>
                </a:lnTo>
                <a:lnTo>
                  <a:pt x="8145399" y="698500"/>
                </a:lnTo>
                <a:lnTo>
                  <a:pt x="8145399" y="139700"/>
                </a:lnTo>
                <a:lnTo>
                  <a:pt x="8138471" y="95569"/>
                </a:lnTo>
                <a:lnTo>
                  <a:pt x="8119182" y="57223"/>
                </a:lnTo>
                <a:lnTo>
                  <a:pt x="8089766" y="26972"/>
                </a:lnTo>
                <a:lnTo>
                  <a:pt x="8052463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729170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Determining </a:t>
            </a:r>
            <a:r>
              <a:rPr b="1" spc="-15" dirty="0">
                <a:latin typeface="Carlito"/>
                <a:cs typeface="Carlito"/>
              </a:rPr>
              <a:t>Available Host</a:t>
            </a:r>
            <a:r>
              <a:rPr b="1" spc="12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Addresses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726776"/>
            <a:ext cx="7772400" cy="4494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04800"/>
            <a:ext cx="8145780" cy="838200"/>
          </a:xfrm>
          <a:custGeom>
            <a:avLst/>
            <a:gdLst/>
            <a:ahLst/>
            <a:cxnLst/>
            <a:rect l="l" t="t" r="r" b="b"/>
            <a:pathLst>
              <a:path w="8145780" h="838200">
                <a:moveTo>
                  <a:pt x="8009508" y="0"/>
                </a:moveTo>
                <a:lnTo>
                  <a:pt x="135915" y="0"/>
                </a:lnTo>
                <a:lnTo>
                  <a:pt x="92958" y="7128"/>
                </a:lnTo>
                <a:lnTo>
                  <a:pt x="55648" y="26972"/>
                </a:lnTo>
                <a:lnTo>
                  <a:pt x="26225" y="57223"/>
                </a:lnTo>
                <a:lnTo>
                  <a:pt x="6929" y="95569"/>
                </a:lnTo>
                <a:lnTo>
                  <a:pt x="0" y="139700"/>
                </a:lnTo>
                <a:lnTo>
                  <a:pt x="0" y="698500"/>
                </a:lnTo>
                <a:lnTo>
                  <a:pt x="6929" y="742630"/>
                </a:lnTo>
                <a:lnTo>
                  <a:pt x="26225" y="780976"/>
                </a:lnTo>
                <a:lnTo>
                  <a:pt x="55648" y="811227"/>
                </a:lnTo>
                <a:lnTo>
                  <a:pt x="92958" y="831071"/>
                </a:lnTo>
                <a:lnTo>
                  <a:pt x="135915" y="838200"/>
                </a:lnTo>
                <a:lnTo>
                  <a:pt x="8009508" y="838200"/>
                </a:lnTo>
                <a:lnTo>
                  <a:pt x="8052463" y="831071"/>
                </a:lnTo>
                <a:lnTo>
                  <a:pt x="8089766" y="811227"/>
                </a:lnTo>
                <a:lnTo>
                  <a:pt x="8119182" y="780976"/>
                </a:lnTo>
                <a:lnTo>
                  <a:pt x="8138471" y="742630"/>
                </a:lnTo>
                <a:lnTo>
                  <a:pt x="8145399" y="698500"/>
                </a:lnTo>
                <a:lnTo>
                  <a:pt x="8145399" y="139700"/>
                </a:lnTo>
                <a:lnTo>
                  <a:pt x="8138471" y="95569"/>
                </a:lnTo>
                <a:lnTo>
                  <a:pt x="8119182" y="57223"/>
                </a:lnTo>
                <a:lnTo>
                  <a:pt x="8089766" y="26972"/>
                </a:lnTo>
                <a:lnTo>
                  <a:pt x="8052463" y="7128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383540"/>
            <a:ext cx="3967479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latin typeface="Carlito"/>
                <a:cs typeface="Carlito"/>
              </a:rPr>
              <a:t>Broadcast</a:t>
            </a:r>
            <a:r>
              <a:rPr b="1" spc="20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Addresses</a:t>
            </a:r>
          </a:p>
        </p:txBody>
      </p:sp>
      <p:sp>
        <p:nvSpPr>
          <p:cNvPr id="4" name="object 4"/>
          <p:cNvSpPr/>
          <p:nvPr/>
        </p:nvSpPr>
        <p:spPr>
          <a:xfrm>
            <a:off x="1066800" y="1295361"/>
            <a:ext cx="7162800" cy="5041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2312" y="4416297"/>
            <a:ext cx="7773034" cy="1343660"/>
          </a:xfrm>
          <a:custGeom>
            <a:avLst/>
            <a:gdLst/>
            <a:ahLst/>
            <a:cxnLst/>
            <a:rect l="l" t="t" r="r" b="b"/>
            <a:pathLst>
              <a:path w="7773034" h="1343660">
                <a:moveTo>
                  <a:pt x="7548562" y="0"/>
                </a:moveTo>
                <a:lnTo>
                  <a:pt x="223862" y="0"/>
                </a:lnTo>
                <a:lnTo>
                  <a:pt x="178747" y="4552"/>
                </a:lnTo>
                <a:lnTo>
                  <a:pt x="136726" y="17607"/>
                </a:lnTo>
                <a:lnTo>
                  <a:pt x="98699" y="38261"/>
                </a:lnTo>
                <a:lnTo>
                  <a:pt x="65568" y="65611"/>
                </a:lnTo>
                <a:lnTo>
                  <a:pt x="38232" y="98753"/>
                </a:lnTo>
                <a:lnTo>
                  <a:pt x="17592" y="136784"/>
                </a:lnTo>
                <a:lnTo>
                  <a:pt x="4548" y="178801"/>
                </a:lnTo>
                <a:lnTo>
                  <a:pt x="0" y="223900"/>
                </a:lnTo>
                <a:lnTo>
                  <a:pt x="0" y="1119377"/>
                </a:lnTo>
                <a:lnTo>
                  <a:pt x="4548" y="1164485"/>
                </a:lnTo>
                <a:lnTo>
                  <a:pt x="17592" y="1206500"/>
                </a:lnTo>
                <a:lnTo>
                  <a:pt x="38232" y="1244521"/>
                </a:lnTo>
                <a:lnTo>
                  <a:pt x="65568" y="1277650"/>
                </a:lnTo>
                <a:lnTo>
                  <a:pt x="98699" y="1304984"/>
                </a:lnTo>
                <a:lnTo>
                  <a:pt x="136726" y="1325623"/>
                </a:lnTo>
                <a:lnTo>
                  <a:pt x="178747" y="1338667"/>
                </a:lnTo>
                <a:lnTo>
                  <a:pt x="223862" y="1343215"/>
                </a:lnTo>
                <a:lnTo>
                  <a:pt x="7548562" y="1343215"/>
                </a:lnTo>
                <a:lnTo>
                  <a:pt x="7593661" y="1338667"/>
                </a:lnTo>
                <a:lnTo>
                  <a:pt x="7635678" y="1325623"/>
                </a:lnTo>
                <a:lnTo>
                  <a:pt x="7673709" y="1304984"/>
                </a:lnTo>
                <a:lnTo>
                  <a:pt x="7706852" y="1277650"/>
                </a:lnTo>
                <a:lnTo>
                  <a:pt x="7734202" y="1244521"/>
                </a:lnTo>
                <a:lnTo>
                  <a:pt x="7754856" y="1206500"/>
                </a:lnTo>
                <a:lnTo>
                  <a:pt x="7767911" y="1164485"/>
                </a:lnTo>
                <a:lnTo>
                  <a:pt x="7772463" y="1119377"/>
                </a:lnTo>
                <a:lnTo>
                  <a:pt x="7772463" y="223900"/>
                </a:lnTo>
                <a:lnTo>
                  <a:pt x="7767911" y="178801"/>
                </a:lnTo>
                <a:lnTo>
                  <a:pt x="7754856" y="136784"/>
                </a:lnTo>
                <a:lnTo>
                  <a:pt x="7734202" y="98753"/>
                </a:lnTo>
                <a:lnTo>
                  <a:pt x="7706852" y="65611"/>
                </a:lnTo>
                <a:lnTo>
                  <a:pt x="7673709" y="38261"/>
                </a:lnTo>
                <a:lnTo>
                  <a:pt x="7635678" y="17607"/>
                </a:lnTo>
                <a:lnTo>
                  <a:pt x="7593661" y="4552"/>
                </a:lnTo>
                <a:lnTo>
                  <a:pt x="7548562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89647" y="4569523"/>
            <a:ext cx="356298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b="1" dirty="0">
                <a:solidFill>
                  <a:srgbClr val="FFFFFF"/>
                </a:solidFill>
                <a:latin typeface="Carlito"/>
                <a:cs typeface="Carlito"/>
              </a:rPr>
              <a:t>IPv4</a:t>
            </a:r>
            <a:r>
              <a:rPr sz="5600" b="1" spc="-114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5600" b="1" dirty="0">
                <a:solidFill>
                  <a:srgbClr val="FFFFFF"/>
                </a:solidFill>
                <a:latin typeface="Carlito"/>
                <a:cs typeface="Carlito"/>
              </a:rPr>
              <a:t>Classes</a:t>
            </a:r>
            <a:endParaRPr sz="5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20975" y="2894202"/>
            <a:ext cx="3775075" cy="1525270"/>
            <a:chOff x="2720975" y="2894202"/>
            <a:chExt cx="3775075" cy="1525270"/>
          </a:xfrm>
        </p:grpSpPr>
        <p:sp>
          <p:nvSpPr>
            <p:cNvPr id="5" name="object 5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2999740" y="0"/>
                  </a:moveTo>
                  <a:lnTo>
                    <a:pt x="0" y="0"/>
                  </a:lnTo>
                  <a:lnTo>
                    <a:pt x="749935" y="749935"/>
                  </a:lnTo>
                  <a:lnTo>
                    <a:pt x="0" y="1499870"/>
                  </a:lnTo>
                  <a:lnTo>
                    <a:pt x="2999740" y="1499870"/>
                  </a:lnTo>
                  <a:lnTo>
                    <a:pt x="3749675" y="749935"/>
                  </a:lnTo>
                  <a:lnTo>
                    <a:pt x="2999740" y="0"/>
                  </a:lnTo>
                  <a:close/>
                </a:path>
              </a:pathLst>
            </a:custGeom>
            <a:solidFill>
              <a:srgbClr val="B11A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33675" y="2906902"/>
              <a:ext cx="3749675" cy="1499870"/>
            </a:xfrm>
            <a:custGeom>
              <a:avLst/>
              <a:gdLst/>
              <a:ahLst/>
              <a:cxnLst/>
              <a:rect l="l" t="t" r="r" b="b"/>
              <a:pathLst>
                <a:path w="3749675" h="1499870">
                  <a:moveTo>
                    <a:pt x="0" y="0"/>
                  </a:moveTo>
                  <a:lnTo>
                    <a:pt x="2999740" y="0"/>
                  </a:lnTo>
                  <a:lnTo>
                    <a:pt x="3749675" y="749935"/>
                  </a:lnTo>
                  <a:lnTo>
                    <a:pt x="2999740" y="1499870"/>
                  </a:lnTo>
                  <a:lnTo>
                    <a:pt x="0" y="1499870"/>
                  </a:lnTo>
                  <a:lnTo>
                    <a:pt x="749935" y="74993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591559" y="3065144"/>
            <a:ext cx="2080895" cy="1083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4165"/>
              </a:lnSpc>
              <a:spcBef>
                <a:spcPts val="105"/>
              </a:spcBef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IP</a:t>
            </a:r>
            <a:endParaRPr sz="3600">
              <a:latin typeface="Carlito"/>
              <a:cs typeface="Carlito"/>
            </a:endParaRPr>
          </a:p>
          <a:p>
            <a:pPr algn="ctr">
              <a:lnSpc>
                <a:spcPts val="4165"/>
              </a:lnSpc>
            </a:pP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dd</a:t>
            </a:r>
            <a:r>
              <a:rPr sz="3600" spc="-5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3600" spc="-3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3600" spc="25" dirty="0">
                <a:solidFill>
                  <a:srgbClr val="FFFFFF"/>
                </a:solidFill>
                <a:latin typeface="Carlito"/>
                <a:cs typeface="Carlito"/>
              </a:rPr>
              <a:t>ss</a:t>
            </a:r>
            <a:r>
              <a:rPr sz="3600" spc="-2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3600" spc="2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316102"/>
            <a:ext cx="8145780" cy="815975"/>
          </a:xfrm>
          <a:custGeom>
            <a:avLst/>
            <a:gdLst/>
            <a:ahLst/>
            <a:cxnLst/>
            <a:rect l="l" t="t" r="r" b="b"/>
            <a:pathLst>
              <a:path w="8145780" h="815975">
                <a:moveTo>
                  <a:pt x="8009508" y="0"/>
                </a:moveTo>
                <a:lnTo>
                  <a:pt x="135915" y="0"/>
                </a:lnTo>
                <a:lnTo>
                  <a:pt x="92958" y="6940"/>
                </a:lnTo>
                <a:lnTo>
                  <a:pt x="55648" y="26261"/>
                </a:lnTo>
                <a:lnTo>
                  <a:pt x="26225" y="55714"/>
                </a:lnTo>
                <a:lnTo>
                  <a:pt x="6929" y="93049"/>
                </a:lnTo>
                <a:lnTo>
                  <a:pt x="0" y="136017"/>
                </a:lnTo>
                <a:lnTo>
                  <a:pt x="0" y="679576"/>
                </a:lnTo>
                <a:lnTo>
                  <a:pt x="6929" y="722544"/>
                </a:lnTo>
                <a:lnTo>
                  <a:pt x="26225" y="759879"/>
                </a:lnTo>
                <a:lnTo>
                  <a:pt x="55648" y="789332"/>
                </a:lnTo>
                <a:lnTo>
                  <a:pt x="92958" y="808653"/>
                </a:lnTo>
                <a:lnTo>
                  <a:pt x="135915" y="815594"/>
                </a:lnTo>
                <a:lnTo>
                  <a:pt x="8009508" y="815594"/>
                </a:lnTo>
                <a:lnTo>
                  <a:pt x="8052463" y="808653"/>
                </a:lnTo>
                <a:lnTo>
                  <a:pt x="8089766" y="789332"/>
                </a:lnTo>
                <a:lnTo>
                  <a:pt x="8119182" y="759879"/>
                </a:lnTo>
                <a:lnTo>
                  <a:pt x="8138471" y="722544"/>
                </a:lnTo>
                <a:lnTo>
                  <a:pt x="8145399" y="679576"/>
                </a:lnTo>
                <a:lnTo>
                  <a:pt x="8145399" y="136017"/>
                </a:lnTo>
                <a:lnTo>
                  <a:pt x="8138471" y="93049"/>
                </a:lnTo>
                <a:lnTo>
                  <a:pt x="8119182" y="55714"/>
                </a:lnTo>
                <a:lnTo>
                  <a:pt x="8089766" y="26261"/>
                </a:lnTo>
                <a:lnTo>
                  <a:pt x="8052463" y="6940"/>
                </a:lnTo>
                <a:lnTo>
                  <a:pt x="8009508" y="0"/>
                </a:lnTo>
                <a:close/>
              </a:path>
            </a:pathLst>
          </a:custGeom>
          <a:solidFill>
            <a:srgbClr val="00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880" y="407035"/>
            <a:ext cx="230251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IPv4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445314" y="2246783"/>
            <a:ext cx="8321621" cy="3850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5492" y="1233741"/>
            <a:ext cx="18497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Clr>
                <a:srgbClr val="0083B7"/>
              </a:buClr>
              <a:buFont typeface="Wingdings"/>
              <a:buChar char=""/>
              <a:tabLst>
                <a:tab pos="358140" algn="l"/>
                <a:tab pos="358775" algn="l"/>
              </a:tabLst>
            </a:pPr>
            <a:r>
              <a:rPr sz="2400" spc="20" dirty="0">
                <a:latin typeface="Carlito"/>
                <a:cs typeface="Carlito"/>
              </a:rPr>
              <a:t>IPv4</a:t>
            </a:r>
            <a:r>
              <a:rPr sz="2400" spc="-2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Classes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</TotalTime>
  <Words>1193</Words>
  <Application>Microsoft Office PowerPoint</Application>
  <PresentationFormat>On-screen Show (4:3)</PresentationFormat>
  <Paragraphs>196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 Networks Fundamentals </vt:lpstr>
      <vt:lpstr>PowerPoint Presentation</vt:lpstr>
      <vt:lpstr>PowerPoint Presentation</vt:lpstr>
      <vt:lpstr>IP Addressing</vt:lpstr>
      <vt:lpstr>Subnet Masks &amp; CIDR Values</vt:lpstr>
      <vt:lpstr>Determining Available Host Addresses</vt:lpstr>
      <vt:lpstr>Broadcast Addresses</vt:lpstr>
      <vt:lpstr>PowerPoint Presentation</vt:lpstr>
      <vt:lpstr>IPv4 Classes</vt:lpstr>
      <vt:lpstr>IPv4 Classes – Class A</vt:lpstr>
      <vt:lpstr>IPv4 Classes – Class B</vt:lpstr>
      <vt:lpstr>IPv4 Classes – Class C</vt:lpstr>
      <vt:lpstr>IPv4 Classes – Class D</vt:lpstr>
      <vt:lpstr>IPv4 Classes – Class E</vt:lpstr>
      <vt:lpstr>Private Addressing</vt:lpstr>
      <vt:lpstr>PowerPoint Presentation</vt:lpstr>
      <vt:lpstr>IP Subnetting</vt:lpstr>
      <vt:lpstr>IP Subnetting</vt:lpstr>
      <vt:lpstr>IP Subnetting – Formula</vt:lpstr>
      <vt:lpstr>IP Subnetting – Subnet Mask</vt:lpstr>
      <vt:lpstr>IP Subnetting – Subnet Mask</vt:lpstr>
      <vt:lpstr>IP Subnetting – Subnet Mask</vt:lpstr>
      <vt:lpstr>IP Subnetting – Example</vt:lpstr>
      <vt:lpstr>IP Subnetting – Example</vt:lpstr>
      <vt:lpstr>Addressing</vt:lpstr>
      <vt:lpstr>VLSM</vt:lpstr>
      <vt:lpstr>VLSM</vt:lpstr>
      <vt:lpstr>VLSM</vt:lpstr>
      <vt:lpstr>VLSM Example</vt:lpstr>
      <vt:lpstr>VLSM Example</vt:lpstr>
      <vt:lpstr>VLSM Exercise</vt:lpstr>
      <vt:lpstr>Subnetting &amp; VLSM Exercise</vt:lpstr>
      <vt:lpstr>PowerPoint Presentation</vt:lpstr>
      <vt:lpstr>IP Summarization</vt:lpstr>
      <vt:lpstr>IP Summarization</vt:lpstr>
      <vt:lpstr>IP Summarization</vt:lpstr>
      <vt:lpstr>IP Summarization Exercise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TAC Entry Training</dc:title>
  <dc:creator>Tariq Bader</dc:creator>
  <cp:lastModifiedBy>Wafa Bani Mustafa</cp:lastModifiedBy>
  <cp:revision>227</cp:revision>
  <dcterms:created xsi:type="dcterms:W3CDTF">2022-03-16T14:46:46Z</dcterms:created>
  <dcterms:modified xsi:type="dcterms:W3CDTF">2022-08-03T11:05:07Z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2022-03-16T00:00:00Z</vt:filetime>
  </property>
</Properties>
</file>